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Lst>
  <p:notesMasterIdLst>
    <p:notesMasterId r:id="rId62"/>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303" r:id="rId22"/>
    <p:sldId id="304" r:id="rId23"/>
    <p:sldId id="305" r:id="rId24"/>
    <p:sldId id="306" r:id="rId25"/>
    <p:sldId id="273" r:id="rId26"/>
    <p:sldId id="274" r:id="rId27"/>
    <p:sldId id="275" r:id="rId28"/>
    <p:sldId id="276" r:id="rId29"/>
    <p:sldId id="277" r:id="rId30"/>
    <p:sldId id="307" r:id="rId31"/>
    <p:sldId id="308" r:id="rId32"/>
    <p:sldId id="309" r:id="rId33"/>
    <p:sldId id="310" r:id="rId34"/>
    <p:sldId id="313" r:id="rId35"/>
    <p:sldId id="312" r:id="rId36"/>
    <p:sldId id="278" r:id="rId37"/>
    <p:sldId id="279" r:id="rId38"/>
    <p:sldId id="280" r:id="rId39"/>
    <p:sldId id="281" r:id="rId40"/>
    <p:sldId id="282" r:id="rId41"/>
    <p:sldId id="283" r:id="rId42"/>
    <p:sldId id="284" r:id="rId43"/>
    <p:sldId id="285" r:id="rId44"/>
    <p:sldId id="286" r:id="rId45"/>
    <p:sldId id="287" r:id="rId46"/>
    <p:sldId id="288" r:id="rId47"/>
    <p:sldId id="289" r:id="rId48"/>
    <p:sldId id="290" r:id="rId49"/>
    <p:sldId id="291" r:id="rId50"/>
    <p:sldId id="292" r:id="rId51"/>
    <p:sldId id="293" r:id="rId52"/>
    <p:sldId id="294" r:id="rId53"/>
    <p:sldId id="295" r:id="rId54"/>
    <p:sldId id="296" r:id="rId55"/>
    <p:sldId id="297" r:id="rId56"/>
    <p:sldId id="298" r:id="rId57"/>
    <p:sldId id="299" r:id="rId58"/>
    <p:sldId id="300" r:id="rId59"/>
    <p:sldId id="301" r:id="rId60"/>
    <p:sldId id="302" r:id="rId61"/>
  </p:sldIdLst>
  <p:sldSz cx="9144000" cy="6858000" type="screen4x3"/>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8E7AC7-3A3C-A08C-95B0-11F38E001357}" v="29" dt="2021-07-07T16:04:46.824"/>
    <p1510:client id="{AB37B88B-1106-48F9-9105-7E195F88DCDE}" v="6" dt="2021-07-07T03:17:37.5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92"/>
    <p:restoredTop sz="94709"/>
  </p:normalViewPr>
  <p:slideViewPr>
    <p:cSldViewPr>
      <p:cViewPr varScale="1">
        <p:scale>
          <a:sx n="118" d="100"/>
          <a:sy n="118" d="100"/>
        </p:scale>
        <p:origin x="1397" y="91"/>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cy Meyers" userId="S::smeyers@openlands.org::4db955bc-45bd-44ac-824f-55e9250f3915" providerId="AD" clId="Web-{3E8E7AC7-3A3C-A08C-95B0-11F38E001357}"/>
    <pc:docChg chg="modSld">
      <pc:chgData name="Stacy Meyers" userId="S::smeyers@openlands.org::4db955bc-45bd-44ac-824f-55e9250f3915" providerId="AD" clId="Web-{3E8E7AC7-3A3C-A08C-95B0-11F38E001357}" dt="2021-07-07T16:04:46.824" v="25" actId="1076"/>
      <pc:docMkLst>
        <pc:docMk/>
      </pc:docMkLst>
      <pc:sldChg chg="addSp delSp modSp">
        <pc:chgData name="Stacy Meyers" userId="S::smeyers@openlands.org::4db955bc-45bd-44ac-824f-55e9250f3915" providerId="AD" clId="Web-{3E8E7AC7-3A3C-A08C-95B0-11F38E001357}" dt="2021-07-07T15:58:53.642" v="24" actId="20577"/>
        <pc:sldMkLst>
          <pc:docMk/>
          <pc:sldMk cId="0" sldId="263"/>
        </pc:sldMkLst>
        <pc:spChg chg="mod">
          <ac:chgData name="Stacy Meyers" userId="S::smeyers@openlands.org::4db955bc-45bd-44ac-824f-55e9250f3915" providerId="AD" clId="Web-{3E8E7AC7-3A3C-A08C-95B0-11F38E001357}" dt="2021-07-07T15:58:53.642" v="24" actId="20577"/>
          <ac:spMkLst>
            <pc:docMk/>
            <pc:sldMk cId="0" sldId="263"/>
            <ac:spMk id="139" creationId="{00000000-0000-0000-0000-000000000000}"/>
          </ac:spMkLst>
        </pc:spChg>
        <pc:spChg chg="del mod">
          <ac:chgData name="Stacy Meyers" userId="S::smeyers@openlands.org::4db955bc-45bd-44ac-824f-55e9250f3915" providerId="AD" clId="Web-{3E8E7AC7-3A3C-A08C-95B0-11F38E001357}" dt="2021-07-07T15:35:01.615" v="2"/>
          <ac:spMkLst>
            <pc:docMk/>
            <pc:sldMk cId="0" sldId="263"/>
            <ac:spMk id="140" creationId="{00000000-0000-0000-0000-000000000000}"/>
          </ac:spMkLst>
        </pc:spChg>
        <pc:picChg chg="add mod">
          <ac:chgData name="Stacy Meyers" userId="S::smeyers@openlands.org::4db955bc-45bd-44ac-824f-55e9250f3915" providerId="AD" clId="Web-{3E8E7AC7-3A3C-A08C-95B0-11F38E001357}" dt="2021-07-07T15:35:53.773" v="13" actId="1076"/>
          <ac:picMkLst>
            <pc:docMk/>
            <pc:sldMk cId="0" sldId="263"/>
            <ac:picMk id="2" creationId="{E38D6B26-A02B-4E6F-BE58-5A78F00C3964}"/>
          </ac:picMkLst>
        </pc:picChg>
        <pc:picChg chg="del">
          <ac:chgData name="Stacy Meyers" userId="S::smeyers@openlands.org::4db955bc-45bd-44ac-824f-55e9250f3915" providerId="AD" clId="Web-{3E8E7AC7-3A3C-A08C-95B0-11F38E001357}" dt="2021-07-07T15:34:50.256" v="0"/>
          <ac:picMkLst>
            <pc:docMk/>
            <pc:sldMk cId="0" sldId="263"/>
            <ac:picMk id="141" creationId="{00000000-0000-0000-0000-000000000000}"/>
          </ac:picMkLst>
        </pc:picChg>
      </pc:sldChg>
      <pc:sldChg chg="modSp">
        <pc:chgData name="Stacy Meyers" userId="S::smeyers@openlands.org::4db955bc-45bd-44ac-824f-55e9250f3915" providerId="AD" clId="Web-{3E8E7AC7-3A3C-A08C-95B0-11F38E001357}" dt="2021-07-07T16:04:46.824" v="25" actId="1076"/>
        <pc:sldMkLst>
          <pc:docMk/>
          <pc:sldMk cId="1480585711" sldId="313"/>
        </pc:sldMkLst>
        <pc:grpChg chg="mod">
          <ac:chgData name="Stacy Meyers" userId="S::smeyers@openlands.org::4db955bc-45bd-44ac-824f-55e9250f3915" providerId="AD" clId="Web-{3E8E7AC7-3A3C-A08C-95B0-11F38E001357}" dt="2021-07-07T16:04:46.824" v="25" actId="1076"/>
          <ac:grpSpMkLst>
            <pc:docMk/>
            <pc:sldMk cId="1480585711" sldId="313"/>
            <ac:grpSpMk id="7" creationId="{8D2ACF9C-4A80-4B45-8619-06A8E746B448}"/>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37839" cy="464818"/>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70937" y="0"/>
            <a:ext cx="3037839" cy="464818"/>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81100" y="696912"/>
            <a:ext cx="4648198"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29967"/>
            <a:ext cx="3037839" cy="4648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970937" y="8829967"/>
            <a:ext cx="3037839" cy="464818"/>
          </a:xfrm>
          <a:prstGeom prst="rect">
            <a:avLst/>
          </a:prstGeom>
          <a:noFill/>
          <a:ln>
            <a:noFill/>
          </a:ln>
        </p:spPr>
        <p:txBody>
          <a:bodyPr lIns="93175" tIns="46575" rIns="93175" bIns="46575"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86" name="Shape 8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51" name="Shape 15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57" name="Shape 15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66" name="Shape 16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75" name="Shape 17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84" name="Shape 18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93" name="Shape 19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01" name="Shape 20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10" name="Shape 21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17" name="Shape 21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26" name="Shape 22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92" name="Shape 9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35" name="Shape 23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44" name="Shape 24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53" name="Shape 25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62" name="Shape 26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68" name="Shape 26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76" name="Shape 27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90" name="Shape 29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08" name="Shape 30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Shape 314"/>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15" name="Shape 31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98" name="Shape 9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24" name="Shape 32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txBox="1">
            <a:spLocks noGrp="1"/>
          </p:cNvSpPr>
          <p:nvPr>
            <p:ph type="body" idx="1"/>
          </p:nvPr>
        </p:nvSpPr>
        <p:spPr>
          <a:xfrm>
            <a:off x="701039" y="4415789"/>
            <a:ext cx="5608200" cy="41835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31" name="Shape 33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41" name="Shape 34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txBox="1">
            <a:spLocks noGrp="1"/>
          </p:cNvSpPr>
          <p:nvPr>
            <p:ph type="body" idx="1"/>
          </p:nvPr>
        </p:nvSpPr>
        <p:spPr>
          <a:xfrm>
            <a:off x="701039" y="4415789"/>
            <a:ext cx="5608319" cy="4183379"/>
          </a:xfrm>
          <a:prstGeom prst="rect">
            <a:avLst/>
          </a:prstGeom>
        </p:spPr>
        <p:txBody>
          <a:bodyPr lIns="91425" tIns="91425" rIns="91425" bIns="91425" anchor="t" anchorCtr="0">
            <a:noAutofit/>
          </a:bodyPr>
          <a:lstStyle/>
          <a:p>
            <a:pPr lvl="0">
              <a:spcBef>
                <a:spcPts val="0"/>
              </a:spcBef>
              <a:buNone/>
            </a:pPr>
            <a:endParaRPr/>
          </a:p>
        </p:txBody>
      </p:sp>
      <p:sp>
        <p:nvSpPr>
          <p:cNvPr id="347" name="Shape 34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txBox="1">
            <a:spLocks noGrp="1"/>
          </p:cNvSpPr>
          <p:nvPr>
            <p:ph type="body" idx="1"/>
          </p:nvPr>
        </p:nvSpPr>
        <p:spPr>
          <a:xfrm>
            <a:off x="701039" y="4415789"/>
            <a:ext cx="5608200" cy="41835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56" name="Shape 35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Shape 361"/>
          <p:cNvSpPr txBox="1">
            <a:spLocks noGrp="1"/>
          </p:cNvSpPr>
          <p:nvPr>
            <p:ph type="body" idx="1"/>
          </p:nvPr>
        </p:nvSpPr>
        <p:spPr>
          <a:xfrm>
            <a:off x="701039" y="4415789"/>
            <a:ext cx="5608200" cy="41835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62" name="Shape 36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Shape 367"/>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68" name="Shape 36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74" name="Shape 37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82" name="Shape 38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Shape 392"/>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93" name="Shape 39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05" name="Shape 10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Shape 402"/>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03" name="Shape 40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Shape 409"/>
          <p:cNvSpPr txBox="1">
            <a:spLocks noGrp="1"/>
          </p:cNvSpPr>
          <p:nvPr>
            <p:ph type="body" idx="1"/>
          </p:nvPr>
        </p:nvSpPr>
        <p:spPr>
          <a:xfrm>
            <a:off x="701039" y="4415789"/>
            <a:ext cx="5608200" cy="41835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10" name="Shape 41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Shape 415"/>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16" name="Shape 41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txBox="1">
            <a:spLocks noGrp="1"/>
          </p:cNvSpPr>
          <p:nvPr>
            <p:ph type="body" idx="1"/>
          </p:nvPr>
        </p:nvSpPr>
        <p:spPr>
          <a:xfrm>
            <a:off x="701039" y="4415789"/>
            <a:ext cx="5608200" cy="41835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24" name="Shape 42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Shape 431"/>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32" name="Shape 43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Shape 441"/>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42" name="Shape 44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Shape 451"/>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52" name="Shape 45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Shape 460"/>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61" name="Shape 46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11" name="Shape 11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17" name="Shape 11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22" name="Shape 12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37" name="Shape 13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44" name="Shape 14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5"/>
        <p:cNvGrpSpPr/>
        <p:nvPr/>
      </p:nvGrpSpPr>
      <p:grpSpPr>
        <a:xfrm>
          <a:off x="0" y="0"/>
          <a:ext cx="0" cy="0"/>
          <a:chOff x="0" y="0"/>
          <a:chExt cx="0" cy="0"/>
        </a:xfrm>
      </p:grpSpPr>
      <p:sp>
        <p:nvSpPr>
          <p:cNvPr id="16" name="Shape 16"/>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7" name="Shape 1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lnSpc>
                  <a:spcPct val="100000"/>
                </a:lnSpc>
                <a:spcBef>
                  <a:spcPts val="0"/>
                </a:spcBef>
                <a:spcAft>
                  <a:spcPts val="0"/>
                </a:spcAft>
                <a:buClr>
                  <a:srgbClr val="888888"/>
                </a:buClr>
                <a:buSzPct val="25000"/>
                <a:buFont typeface="Calibri"/>
                <a:buNone/>
              </a:p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74" name="Shape 74"/>
          <p:cNvSpPr txBox="1">
            <a:spLocks noGrp="1"/>
          </p:cNvSpPr>
          <p:nvPr>
            <p:ph type="body" idx="1"/>
          </p:nvPr>
        </p:nvSpPr>
        <p:spPr>
          <a:xfrm rot="5400000">
            <a:off x="2309017" y="-251618"/>
            <a:ext cx="4525963" cy="82296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lnSpc>
                  <a:spcPct val="100000"/>
                </a:lnSpc>
                <a:spcBef>
                  <a:spcPts val="0"/>
                </a:spcBef>
                <a:spcAft>
                  <a:spcPts val="0"/>
                </a:spcAft>
                <a:buClr>
                  <a:srgbClr val="888888"/>
                </a:buClr>
                <a:buSzPct val="25000"/>
                <a:buFont typeface="Calibri"/>
                <a:buNone/>
              </a:p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6" y="2171700"/>
            <a:ext cx="5851525" cy="20574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80" name="Shape 80"/>
          <p:cNvSpPr txBox="1">
            <a:spLocks noGrp="1"/>
          </p:cNvSpPr>
          <p:nvPr>
            <p:ph type="body" idx="1"/>
          </p:nvPr>
        </p:nvSpPr>
        <p:spPr>
          <a:xfrm rot="5400000">
            <a:off x="541336" y="190500"/>
            <a:ext cx="5851525" cy="6019798"/>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lnSpc>
                  <a:spcPct val="100000"/>
                </a:lnSpc>
                <a:spcBef>
                  <a:spcPts val="0"/>
                </a:spcBef>
                <a:spcAft>
                  <a:spcPts val="0"/>
                </a:spcAft>
                <a:buClr>
                  <a:srgbClr val="888888"/>
                </a:buClr>
                <a:buSzPct val="25000"/>
                <a:buFont typeface="Calibri"/>
                <a:buNone/>
              </a:p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1" name="Shape 21"/>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lnSpc>
                  <a:spcPct val="100000"/>
                </a:lnSpc>
                <a:spcBef>
                  <a:spcPts val="0"/>
                </a:spcBef>
                <a:spcAft>
                  <a:spcPts val="0"/>
                </a:spcAft>
                <a:buClr>
                  <a:srgbClr val="888888"/>
                </a:buClr>
                <a:buSzPct val="25000"/>
                <a:buFont typeface="Calibri"/>
                <a:buNone/>
              </a:p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6" name="Shape 26"/>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lnSpc>
                  <a:spcPct val="100000"/>
                </a:lnSpc>
                <a:spcBef>
                  <a:spcPts val="0"/>
                </a:spcBef>
                <a:spcAft>
                  <a:spcPts val="0"/>
                </a:spcAft>
                <a:buClr>
                  <a:srgbClr val="888888"/>
                </a:buClr>
                <a:buSzPct val="25000"/>
                <a:buFont typeface="Calibri"/>
                <a:buNone/>
              </a:p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0"/>
        <p:cNvGrpSpPr/>
        <p:nvPr/>
      </p:nvGrpSpPr>
      <p:grpSpPr>
        <a:xfrm>
          <a:off x="0" y="0"/>
          <a:ext cx="0" cy="0"/>
          <a:chOff x="0" y="0"/>
          <a:chExt cx="0" cy="0"/>
        </a:xfrm>
      </p:grpSpPr>
      <p:sp>
        <p:nvSpPr>
          <p:cNvPr id="31" name="Shape 31"/>
          <p:cNvSpPr txBox="1">
            <a:spLocks noGrp="1"/>
          </p:cNvSpPr>
          <p:nvPr>
            <p:ph type="ctrTitle"/>
          </p:nvPr>
        </p:nvSpPr>
        <p:spPr>
          <a:xfrm>
            <a:off x="685800" y="2130425"/>
            <a:ext cx="7772400" cy="1470023"/>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32" name="Shape 32"/>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lnSpc>
                <a:spcPct val="100000"/>
              </a:lnSpc>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3" name="Shape 33"/>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lnSpc>
                  <a:spcPct val="100000"/>
                </a:lnSpc>
                <a:spcBef>
                  <a:spcPts val="0"/>
                </a:spcBef>
                <a:spcAft>
                  <a:spcPts val="0"/>
                </a:spcAft>
                <a:buClr>
                  <a:srgbClr val="888888"/>
                </a:buClr>
                <a:buSzPct val="25000"/>
                <a:buFont typeface="Calibri"/>
                <a:buNone/>
              </a:p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38" name="Shape 38"/>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lnSpc>
                <a:spcPct val="100000"/>
              </a:lnSpc>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9" name="Shape 39"/>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lnSpc>
                  <a:spcPct val="100000"/>
                </a:lnSpc>
                <a:spcBef>
                  <a:spcPts val="0"/>
                </a:spcBef>
                <a:spcAft>
                  <a:spcPts val="0"/>
                </a:spcAft>
                <a:buClr>
                  <a:srgbClr val="888888"/>
                </a:buClr>
                <a:buSzPct val="25000"/>
                <a:buFont typeface="Calibri"/>
                <a:buNone/>
              </a:p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44" name="Shape 44"/>
          <p:cNvSpPr txBox="1">
            <a:spLocks noGrp="1"/>
          </p:cNvSpPr>
          <p:nvPr>
            <p:ph type="body" idx="1"/>
          </p:nvPr>
        </p:nvSpPr>
        <p:spPr>
          <a:xfrm>
            <a:off x="457200" y="1600200"/>
            <a:ext cx="4038598" cy="4525963"/>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2"/>
          </p:nvPr>
        </p:nvSpPr>
        <p:spPr>
          <a:xfrm>
            <a:off x="4648200" y="1600200"/>
            <a:ext cx="4038598" cy="4525963"/>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lnSpc>
                  <a:spcPct val="100000"/>
                </a:lnSpc>
                <a:spcBef>
                  <a:spcPts val="0"/>
                </a:spcBef>
                <a:spcAft>
                  <a:spcPts val="0"/>
                </a:spcAft>
                <a:buClr>
                  <a:srgbClr val="888888"/>
                </a:buClr>
                <a:buSzPct val="25000"/>
                <a:buFont typeface="Calibri"/>
                <a:buNone/>
              </a:p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51" name="Shape 51"/>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100000"/>
              </a:lnSpc>
              <a:spcBef>
                <a:spcPts val="4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100000"/>
              </a:lnSpc>
              <a:spcBef>
                <a:spcPts val="36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body" idx="2"/>
          </p:nvPr>
        </p:nvSpPr>
        <p:spPr>
          <a:xfrm>
            <a:off x="457200" y="2174875"/>
            <a:ext cx="4040187" cy="3951286"/>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body" idx="3"/>
          </p:nvPr>
        </p:nvSpPr>
        <p:spPr>
          <a:xfrm>
            <a:off x="4645025" y="1535112"/>
            <a:ext cx="4041773" cy="639762"/>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100000"/>
              </a:lnSpc>
              <a:spcBef>
                <a:spcPts val="4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100000"/>
              </a:lnSpc>
              <a:spcBef>
                <a:spcPts val="36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body" idx="4"/>
          </p:nvPr>
        </p:nvSpPr>
        <p:spPr>
          <a:xfrm>
            <a:off x="4645025" y="2174875"/>
            <a:ext cx="4041773" cy="3951286"/>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lnSpc>
                  <a:spcPct val="100000"/>
                </a:lnSpc>
                <a:spcBef>
                  <a:spcPts val="0"/>
                </a:spcBef>
                <a:spcAft>
                  <a:spcPts val="0"/>
                </a:spcAft>
                <a:buClr>
                  <a:srgbClr val="888888"/>
                </a:buClr>
                <a:buSzPct val="25000"/>
                <a:buFont typeface="Calibri"/>
                <a:buNone/>
              </a:p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4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60" name="Shape 60"/>
          <p:cNvSpPr txBox="1">
            <a:spLocks noGrp="1"/>
          </p:cNvSpPr>
          <p:nvPr>
            <p:ph type="body" idx="1"/>
          </p:nvPr>
        </p:nvSpPr>
        <p:spPr>
          <a:xfrm>
            <a:off x="3575050" y="273050"/>
            <a:ext cx="5111750" cy="5853111"/>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lnSpc>
                  <a:spcPct val="100000"/>
                </a:lnSpc>
                <a:spcBef>
                  <a:spcPts val="0"/>
                </a:spcBef>
                <a:spcAft>
                  <a:spcPts val="0"/>
                </a:spcAft>
                <a:buClr>
                  <a:srgbClr val="888888"/>
                </a:buClr>
                <a:buSzPct val="25000"/>
                <a:buFont typeface="Calibri"/>
                <a:buNone/>
              </a:p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399" cy="566736"/>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67" name="Shape 67"/>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lnSpc>
                  <a:spcPct val="100000"/>
                </a:lnSpc>
                <a:spcBef>
                  <a:spcPts val="0"/>
                </a:spcBef>
                <a:spcAft>
                  <a:spcPts val="0"/>
                </a:spcAft>
                <a:buClr>
                  <a:srgbClr val="888888"/>
                </a:buClr>
                <a:buSzPct val="25000"/>
                <a:buFont typeface="Calibri"/>
                <a:buNone/>
              </a:p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cstate="hqprint">
            <a:alphaModFix amt="27000"/>
            <a:extLst>
              <a:ext uri="{28A0092B-C50C-407E-A947-70E740481C1C}">
                <a14:useLocalDpi xmlns:a14="http://schemas.microsoft.com/office/drawing/2010/main"/>
              </a:ext>
            </a:extLst>
          </a:blip>
          <a:stretch>
            <a:fillRect/>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lnSpc>
                  <a:spcPct val="100000"/>
                </a:lnSpc>
                <a:spcBef>
                  <a:spcPts val="0"/>
                </a:spcBef>
                <a:spcAft>
                  <a:spcPts val="0"/>
                </a:spcAft>
                <a:buClr>
                  <a:srgbClr val="888888"/>
                </a:buClr>
                <a:buSzPct val="25000"/>
                <a:buFont typeface="Calibri"/>
                <a:buNone/>
              </a:p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hyperlink" Target="http://openlandsmaps.org/GIS1/html/Land_Preservation/Hackmatack/HackmatackPartnershipMap.html" TargetMode="External"/><Relationship Id="rId4" Type="http://schemas.openxmlformats.org/officeDocument/2006/relationships/hyperlink" Target="https://openlandsmaps.org/GIS1/html/Land_Preservation/Hackmatack/LostValley_MeetingMap.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hyperlink" Target="http://openlandsmaps.org/GIS1/html/Land_Preservation/Hackmatack/HackmatackPartnershipMap.html" TargetMode="External"/><Relationship Id="rId4" Type="http://schemas.openxmlformats.org/officeDocument/2006/relationships/hyperlink" Target="https://openlandsmaps.org/GIS1/html/Land_Preservation/Hackmatack/LostValley_MeetingMap.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3.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em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hyperlink" Target="http://openlandsmaps.org/GIS1/html/Land_Preservation/Hackmatack/HackmatackPartnershipMap.html" TargetMode="External"/><Relationship Id="rId4" Type="http://schemas.openxmlformats.org/officeDocument/2006/relationships/hyperlink" Target="https://openlandsmaps.org/GIS1/html/Land_Preservation/Hackmatack/LostValley_MeetingMap.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hyperlink" Target="http://openlandsmaps.org/GIS1/html/Land_Preservation/Hackmatack/HackmatackPartnershipMap.html" TargetMode="External"/><Relationship Id="rId4" Type="http://schemas.openxmlformats.org/officeDocument/2006/relationships/hyperlink" Target="https://openlandsmaps.org/GIS1/html/Land_Preservation/Hackmatack/LostValley_MeetingMap.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emf"/></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3" Type="http://schemas.openxmlformats.org/officeDocument/2006/relationships/hyperlink" Target="https://openlandsmaps.org/GIS1/html/Land_Preservation/Hackmatack/LostValley_MeetingMap.html"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hyperlink" Target="http://openlandsmaps.org/GIS1/html/Land_Preservation/Hackmatack/HackmatackPartnershipMap.htm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image" Target="../media/image62.jpeg"/></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64.jpeg"/><Relationship Id="rId7" Type="http://schemas.openxmlformats.org/officeDocument/2006/relationships/image" Target="../media/image65.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62.jpeg"/></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8.jpeg"/><Relationship Id="rId4" Type="http://schemas.openxmlformats.org/officeDocument/2006/relationships/image" Target="../media/image69.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7.gif"/><Relationship Id="rId5" Type="http://schemas.openxmlformats.org/officeDocument/2006/relationships/image" Target="../media/image14.png"/><Relationship Id="rId4" Type="http://schemas.openxmlformats.org/officeDocument/2006/relationships/image" Target="../media/image73.jpeg"/></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83.jpeg"/><Relationship Id="rId4" Type="http://schemas.openxmlformats.org/officeDocument/2006/relationships/image" Target="../media/image82.jpeg"/></Relationships>
</file>

<file path=ppt/slides/_rels/slide48.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4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90.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94.jpeg"/></Relationships>
</file>

<file path=ppt/slides/_rels/slide5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97.jpeg"/><Relationship Id="rId4" Type="http://schemas.openxmlformats.org/officeDocument/2006/relationships/image" Target="../media/image96.jpeg"/></Relationships>
</file>

<file path=ppt/slides/_rels/slide5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100.jpeg"/><Relationship Id="rId4" Type="http://schemas.openxmlformats.org/officeDocument/2006/relationships/image" Target="../media/image99.jpeg"/></Relationships>
</file>

<file path=ppt/slides/_rels/slide5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5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5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gi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gif"/><Relationship Id="rId11" Type="http://schemas.openxmlformats.org/officeDocument/2006/relationships/image" Target="../media/image16.png"/><Relationship Id="rId5" Type="http://schemas.openxmlformats.org/officeDocument/2006/relationships/image" Target="../media/image10.gif"/><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hyperlink" Target="http://openlandsmaps.org/GIS1/html/Land_Preservation/Hackmatack/HackmatackPartnershipMap.html" TargetMode="External"/><Relationship Id="rId4" Type="http://schemas.openxmlformats.org/officeDocument/2006/relationships/hyperlink" Target="https://openlandsmaps.org/GIS1/html/Land_Preservation/Hackmatack/LostValley_MeetingMap.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Shape 88"/>
          <p:cNvPicPr preferRelativeResize="0"/>
          <p:nvPr/>
        </p:nvPicPr>
        <p:blipFill rotWithShape="1">
          <a:blip r:embed="rId3">
            <a:alphaModFix/>
          </a:blip>
          <a:srcRect/>
          <a:stretch/>
        </p:blipFill>
        <p:spPr>
          <a:xfrm>
            <a:off x="0" y="-17319"/>
            <a:ext cx="9144000" cy="7256318"/>
          </a:xfrm>
          <a:prstGeom prst="rect">
            <a:avLst/>
          </a:prstGeom>
          <a:noFill/>
          <a:ln>
            <a:noFill/>
          </a:ln>
        </p:spPr>
      </p:pic>
      <p:sp>
        <p:nvSpPr>
          <p:cNvPr id="89" name="Shape 89"/>
          <p:cNvSpPr txBox="1"/>
          <p:nvPr/>
        </p:nvSpPr>
        <p:spPr>
          <a:xfrm>
            <a:off x="0" y="914400"/>
            <a:ext cx="9144000" cy="243143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endParaRPr sz="10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ct val="25000"/>
              <a:buFont typeface="Calibri"/>
              <a:buNone/>
            </a:pPr>
            <a:r>
              <a:rPr lang="en-US" sz="3000" b="1" i="0" u="none" strike="noStrike" cap="none">
                <a:solidFill>
                  <a:schemeClr val="dk1"/>
                </a:solidFill>
                <a:latin typeface="Calibri"/>
                <a:ea typeface="Calibri"/>
                <a:cs typeface="Calibri"/>
                <a:sym typeface="Calibri"/>
              </a:rPr>
              <a:t>Hackmatack National Wildlife Refuge</a:t>
            </a:r>
          </a:p>
          <a:p>
            <a:pPr marL="0" marR="0" lvl="0" indent="0" algn="ctr" rtl="0">
              <a:lnSpc>
                <a:spcPct val="100000"/>
              </a:lnSpc>
              <a:spcBef>
                <a:spcPts val="0"/>
              </a:spcBef>
              <a:spcAft>
                <a:spcPts val="0"/>
              </a:spcAft>
              <a:buClr>
                <a:srgbClr val="000000"/>
              </a:buClr>
              <a:buFont typeface="Arial"/>
              <a:buNone/>
            </a:pPr>
            <a:endParaRPr sz="12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ct val="25000"/>
              <a:buFont typeface="Calibri"/>
              <a:buNone/>
            </a:pPr>
            <a:r>
              <a:rPr lang="en-US" sz="3000" b="1" i="0" u="none" strike="noStrike" cap="none">
                <a:solidFill>
                  <a:schemeClr val="dk1"/>
                </a:solidFill>
                <a:latin typeface="Calibri"/>
                <a:ea typeface="Calibri"/>
                <a:cs typeface="Calibri"/>
                <a:sym typeface="Calibri"/>
              </a:rPr>
              <a:t>PROGRESS UPDATE: THE POWER OF PARTNERS</a:t>
            </a:r>
          </a:p>
          <a:p>
            <a:pPr marL="0" marR="0" lvl="0" indent="0" algn="ctr" rtl="0">
              <a:lnSpc>
                <a:spcPct val="100000"/>
              </a:lnSpc>
              <a:spcBef>
                <a:spcPts val="0"/>
              </a:spcBef>
              <a:spcAft>
                <a:spcPts val="0"/>
              </a:spcAft>
              <a:buClr>
                <a:srgbClr val="000000"/>
              </a:buClr>
              <a:buFont typeface="Arial"/>
              <a:buNone/>
            </a:pPr>
            <a:endParaRPr sz="30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ct val="25000"/>
              <a:buFont typeface="Calibri"/>
              <a:buNone/>
            </a:pPr>
            <a:r>
              <a:rPr lang="en-US" sz="3000" b="1" i="0" u="none" strike="noStrike" cap="none">
                <a:solidFill>
                  <a:schemeClr val="dk1"/>
                </a:solidFill>
                <a:latin typeface="Calibri"/>
                <a:ea typeface="Calibri"/>
                <a:cs typeface="Calibri"/>
                <a:sym typeface="Calibri"/>
              </a:rPr>
              <a:t>May 10, 2016</a:t>
            </a:r>
          </a:p>
          <a:p>
            <a:pPr marL="0" marR="0" lvl="0" indent="0" algn="ctr" rtl="0">
              <a:lnSpc>
                <a:spcPct val="100000"/>
              </a:lnSpc>
              <a:spcBef>
                <a:spcPts val="0"/>
              </a:spcBef>
              <a:spcAft>
                <a:spcPts val="0"/>
              </a:spcAft>
              <a:buClr>
                <a:srgbClr val="000000"/>
              </a:buClr>
              <a:buFont typeface="Arial"/>
              <a:buNone/>
            </a:pPr>
            <a:endParaRPr sz="1000" b="1" i="0" u="none" strike="noStrike" cap="none">
              <a:solidFill>
                <a:schemeClr val="dk1"/>
              </a:solidFill>
              <a:latin typeface="Calibri"/>
              <a:ea typeface="Calibri"/>
              <a:cs typeface="Calibri"/>
              <a:sym typeface="Calibri"/>
            </a:endParaRP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p:nvPr/>
        </p:nvSpPr>
        <p:spPr>
          <a:xfrm>
            <a:off x="0" y="2438400"/>
            <a:ext cx="9144000" cy="86177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500" b="1" i="0" u="none" strike="noStrike" cap="none">
                <a:solidFill>
                  <a:schemeClr val="dk1"/>
                </a:solidFill>
                <a:latin typeface="Calibri"/>
                <a:ea typeface="Calibri"/>
                <a:cs typeface="Calibri"/>
                <a:sym typeface="Calibri"/>
              </a:rPr>
              <a:t>WORK IN CORES AND CORRIDORS</a:t>
            </a:r>
          </a:p>
        </p:txBody>
      </p:sp>
      <p:sp>
        <p:nvSpPr>
          <p:cNvPr id="154" name="Shape 154"/>
          <p:cNvSpPr txBox="1"/>
          <p:nvPr/>
        </p:nvSpPr>
        <p:spPr>
          <a:xfrm>
            <a:off x="0" y="6488667"/>
            <a:ext cx="3429000" cy="36933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Shape 159"/>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524000" y="914400"/>
            <a:ext cx="7162799" cy="5573642"/>
          </a:xfrm>
          <a:prstGeom prst="rect">
            <a:avLst/>
          </a:prstGeom>
          <a:noFill/>
          <a:ln w="9525" cap="flat" cmpd="sng">
            <a:solidFill>
              <a:srgbClr val="A5A5A5"/>
            </a:solidFill>
            <a:prstDash val="solid"/>
            <a:miter/>
            <a:headEnd type="none" w="med" len="med"/>
            <a:tailEnd type="none" w="med" len="med"/>
          </a:ln>
        </p:spPr>
      </p:pic>
      <p:sp>
        <p:nvSpPr>
          <p:cNvPr id="160" name="Shape 160"/>
          <p:cNvSpPr txBox="1"/>
          <p:nvPr/>
        </p:nvSpPr>
        <p:spPr>
          <a:xfrm>
            <a:off x="0" y="228600"/>
            <a:ext cx="9144000" cy="47705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500" b="1" i="0" u="none" strike="noStrike" cap="none">
                <a:solidFill>
                  <a:schemeClr val="dk1"/>
                </a:solidFill>
                <a:latin typeface="Calibri"/>
                <a:ea typeface="Calibri"/>
                <a:cs typeface="Calibri"/>
                <a:sym typeface="Calibri"/>
              </a:rPr>
              <a:t>QUEEN ANNE PRAIRIE UNIT CORE AREA</a:t>
            </a:r>
          </a:p>
        </p:txBody>
      </p:sp>
      <p:sp>
        <p:nvSpPr>
          <p:cNvPr id="161" name="Shape 161"/>
          <p:cNvSpPr txBox="1"/>
          <p:nvPr/>
        </p:nvSpPr>
        <p:spPr>
          <a:xfrm>
            <a:off x="0" y="6488667"/>
            <a:ext cx="3429000" cy="36933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hlink"/>
              </a:buClr>
              <a:buSzPct val="25000"/>
              <a:buFont typeface="Calibri"/>
              <a:buNone/>
            </a:pPr>
            <a:r>
              <a:rPr lang="en-US" sz="1800" b="0" i="0" u="sng" strike="noStrike" cap="none" dirty="0">
                <a:solidFill>
                  <a:schemeClr val="hlink"/>
                </a:solidFill>
                <a:latin typeface="Calibri"/>
                <a:ea typeface="Calibri"/>
                <a:cs typeface="Calibri"/>
                <a:sym typeface="Calibri"/>
                <a:hlinkClick r:id="rId4"/>
              </a:rPr>
              <a:t>Interactive Map</a:t>
            </a:r>
            <a:endParaRPr lang="en-US" sz="1800" b="0" i="0" u="sng" strike="noStrike" cap="none" dirty="0">
              <a:solidFill>
                <a:schemeClr val="hlink"/>
              </a:solidFill>
              <a:latin typeface="Calibri"/>
              <a:ea typeface="Calibri"/>
              <a:cs typeface="Calibri"/>
              <a:sym typeface="Calibri"/>
              <a:hlinkClick r:id="rId5"/>
            </a:endParaRPr>
          </a:p>
        </p:txBody>
      </p:sp>
      <p:pic>
        <p:nvPicPr>
          <p:cNvPr id="162" name="Shape 162"/>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152400" y="1752600"/>
            <a:ext cx="2613659" cy="2666998"/>
          </a:xfrm>
          <a:prstGeom prst="rect">
            <a:avLst/>
          </a:prstGeom>
          <a:noFill/>
          <a:ln w="9525" cap="flat" cmpd="sng">
            <a:solidFill>
              <a:srgbClr val="A5A5A5"/>
            </a:solidFill>
            <a:prstDash val="solid"/>
            <a:round/>
            <a:headEnd type="none" w="med" len="med"/>
            <a:tailEnd type="none" w="med" len="med"/>
          </a:ln>
        </p:spPr>
      </p:pic>
      <p:sp>
        <p:nvSpPr>
          <p:cNvPr id="163" name="Shape 163"/>
          <p:cNvSpPr/>
          <p:nvPr/>
        </p:nvSpPr>
        <p:spPr>
          <a:xfrm>
            <a:off x="533400" y="3429000"/>
            <a:ext cx="838198" cy="838198"/>
          </a:xfrm>
          <a:prstGeom prst="ellipse">
            <a:avLst/>
          </a:prstGeom>
          <a:noFill/>
          <a:ln w="25400" cap="flat" cmpd="sng">
            <a:solidFill>
              <a:srgbClr val="C0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Shape 168"/>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800600" y="0"/>
            <a:ext cx="4343400" cy="6858000"/>
          </a:xfrm>
          <a:prstGeom prst="rect">
            <a:avLst/>
          </a:prstGeom>
          <a:noFill/>
          <a:ln w="9525" cap="flat" cmpd="sng">
            <a:solidFill>
              <a:srgbClr val="A5A5A5"/>
            </a:solidFill>
            <a:prstDash val="solid"/>
            <a:round/>
            <a:headEnd type="none" w="med" len="med"/>
            <a:tailEnd type="none" w="med" len="med"/>
          </a:ln>
        </p:spPr>
      </p:pic>
      <p:sp>
        <p:nvSpPr>
          <p:cNvPr id="169" name="Shape 169"/>
          <p:cNvSpPr txBox="1"/>
          <p:nvPr/>
        </p:nvSpPr>
        <p:spPr>
          <a:xfrm>
            <a:off x="152400" y="152400"/>
            <a:ext cx="4572000" cy="292387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2000" b="1" i="0" u="none" strike="noStrike" cap="none">
                <a:solidFill>
                  <a:schemeClr val="dk1"/>
                </a:solidFill>
                <a:latin typeface="Calibri"/>
                <a:ea typeface="Calibri"/>
                <a:cs typeface="Calibri"/>
                <a:sym typeface="Calibri"/>
              </a:rPr>
              <a:t>PETERSON (COMPLETED)</a:t>
            </a:r>
          </a:p>
          <a:p>
            <a:pPr marL="0" marR="0" lvl="0" indent="0" algn="l" rtl="0">
              <a:lnSpc>
                <a:spcPct val="100000"/>
              </a:lnSpc>
              <a:spcBef>
                <a:spcPts val="0"/>
              </a:spcBef>
              <a:spcAft>
                <a:spcPts val="0"/>
              </a:spcAft>
              <a:buClr>
                <a:schemeClr val="dk1"/>
              </a:buClr>
              <a:buFont typeface="Arial"/>
              <a:buNone/>
            </a:pPr>
            <a:endParaRPr sz="20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72 acres in Queen Anne Prairie Core (1</a:t>
            </a:r>
            <a:r>
              <a:rPr lang="en-US" sz="1800" b="0" i="0" u="none" strike="noStrike" cap="none" baseline="30000">
                <a:solidFill>
                  <a:schemeClr val="dk1"/>
                </a:solidFill>
                <a:latin typeface="Calibri"/>
                <a:ea typeface="Calibri"/>
                <a:cs typeface="Calibri"/>
                <a:sym typeface="Calibri"/>
              </a:rPr>
              <a:t>st</a:t>
            </a:r>
            <a:r>
              <a:rPr lang="en-US" sz="1800" b="0" i="0" u="none" strike="noStrike" cap="none">
                <a:solidFill>
                  <a:schemeClr val="dk1"/>
                </a:solidFill>
                <a:latin typeface="Calibri"/>
                <a:ea typeface="Calibri"/>
                <a:cs typeface="Calibri"/>
                <a:sym typeface="Calibri"/>
              </a:rPr>
              <a:t> purchase)</a:t>
            </a: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Partners included McHenry County Conservation District, Openlands, State of</a:t>
            </a:r>
            <a:r>
              <a:rPr lang="en-US" sz="1800" b="0" i="0" u="none" strike="noStrike" cap="none">
                <a:solidFill>
                  <a:srgbClr val="000000"/>
                </a:solidFill>
                <a:latin typeface="Arial"/>
                <a:ea typeface="Arial"/>
                <a:cs typeface="Arial"/>
                <a:sym typeface="Arial"/>
              </a:rPr>
              <a:t>     </a:t>
            </a:r>
            <a:r>
              <a:rPr lang="en-US" sz="1800" b="0" i="0" u="none" strike="noStrike" cap="none">
                <a:solidFill>
                  <a:schemeClr val="dk1"/>
                </a:solidFill>
                <a:latin typeface="Calibri"/>
                <a:ea typeface="Calibri"/>
                <a:cs typeface="Calibri"/>
                <a:sym typeface="Calibri"/>
              </a:rPr>
              <a:t>Illinois, USFWS, with funding from </a:t>
            </a:r>
          </a:p>
          <a:p>
            <a:pPr marL="0" marR="0" lvl="0" indent="0" algn="l" rtl="0">
              <a:lnSpc>
                <a:spcPct val="100000"/>
              </a:lnSpc>
              <a:spcBef>
                <a:spcPts val="0"/>
              </a:spcBef>
              <a:spcAft>
                <a:spcPts val="0"/>
              </a:spcAft>
              <a:buClr>
                <a:schemeClr val="dk1"/>
              </a:buClr>
              <a:buSzPct val="25000"/>
              <a:buFont typeface="Arial"/>
              <a:buChar char="•"/>
            </a:pPr>
            <a:r>
              <a:rPr lang="en-US" sz="1800" b="0" i="0" u="none" strike="noStrike" cap="none">
                <a:solidFill>
                  <a:schemeClr val="dk1"/>
                </a:solidFill>
                <a:latin typeface="Calibri"/>
                <a:ea typeface="Calibri"/>
                <a:cs typeface="Calibri"/>
                <a:sym typeface="Calibri"/>
              </a:rPr>
              <a:t>Illinois</a:t>
            </a:r>
            <a:r>
              <a:rPr lang="en-US" sz="1800" b="0" i="0" u="none" strike="noStrike" cap="none">
                <a:solidFill>
                  <a:srgbClr val="000000"/>
                </a:solidFill>
                <a:latin typeface="Arial"/>
                <a:ea typeface="Arial"/>
                <a:cs typeface="Arial"/>
                <a:sym typeface="Arial"/>
              </a:rPr>
              <a:t> </a:t>
            </a:r>
            <a:r>
              <a:rPr lang="en-US" sz="1800" b="0" i="0" u="none" strike="noStrike" cap="none">
                <a:solidFill>
                  <a:schemeClr val="dk1"/>
                </a:solidFill>
                <a:latin typeface="Calibri"/>
                <a:ea typeface="Calibri"/>
                <a:cs typeface="Calibri"/>
                <a:sym typeface="Calibri"/>
              </a:rPr>
              <a:t>DNR, Openlands, McHenry County Conservation Foundation, Friends of</a:t>
            </a:r>
            <a:r>
              <a:rPr lang="en-US" sz="1800" b="0" i="0" u="none" strike="noStrike" cap="none">
                <a:solidFill>
                  <a:srgbClr val="000000"/>
                </a:solidFill>
                <a:latin typeface="Arial"/>
                <a:ea typeface="Arial"/>
                <a:cs typeface="Arial"/>
                <a:sym typeface="Arial"/>
              </a:rPr>
              <a:t> </a:t>
            </a:r>
            <a:r>
              <a:rPr lang="en-US" sz="1800" b="0" i="0" u="none" strike="noStrike" cap="none">
                <a:solidFill>
                  <a:schemeClr val="dk1"/>
                </a:solidFill>
                <a:latin typeface="Calibri"/>
                <a:ea typeface="Calibri"/>
                <a:cs typeface="Calibri"/>
                <a:sym typeface="Calibri"/>
              </a:rPr>
              <a:t>Hackmatack NWR</a:t>
            </a:r>
          </a:p>
          <a:p>
            <a:pPr marL="0" marR="0" lvl="0" indent="0" algn="l" rtl="0">
              <a:lnSpc>
                <a:spcPct val="100000"/>
              </a:lnSpc>
              <a:spcBef>
                <a:spcPts val="0"/>
              </a:spcBef>
              <a:spcAft>
                <a:spcPts val="0"/>
              </a:spcAft>
              <a:buClr>
                <a:schemeClr val="dk1"/>
              </a:buClr>
              <a:buFont typeface="Arial"/>
              <a:buNone/>
            </a:pPr>
            <a:endParaRPr sz="1800" b="0" i="0" u="none" strike="noStrike" cap="none">
              <a:solidFill>
                <a:schemeClr val="dk1"/>
              </a:solidFill>
              <a:latin typeface="Calibri"/>
              <a:ea typeface="Calibri"/>
              <a:cs typeface="Calibri"/>
              <a:sym typeface="Calibri"/>
            </a:endParaRPr>
          </a:p>
        </p:txBody>
      </p:sp>
      <p:sp>
        <p:nvSpPr>
          <p:cNvPr id="170" name="Shape 170"/>
          <p:cNvSpPr txBox="1"/>
          <p:nvPr/>
        </p:nvSpPr>
        <p:spPr>
          <a:xfrm>
            <a:off x="1524000" y="4876800"/>
            <a:ext cx="1066799" cy="30777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KIEBLER</a:t>
            </a:r>
          </a:p>
        </p:txBody>
      </p:sp>
      <p:sp>
        <p:nvSpPr>
          <p:cNvPr id="171" name="Shape 171"/>
          <p:cNvSpPr txBox="1"/>
          <p:nvPr/>
        </p:nvSpPr>
        <p:spPr>
          <a:xfrm>
            <a:off x="2743200" y="5410200"/>
            <a:ext cx="1066799" cy="30777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RICH</a:t>
            </a:r>
          </a:p>
        </p:txBody>
      </p:sp>
      <p:pic>
        <p:nvPicPr>
          <p:cNvPr id="172" name="Shape 172"/>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914400" y="3581400"/>
            <a:ext cx="2819400" cy="3121799"/>
          </a:xfrm>
          <a:prstGeom prst="rect">
            <a:avLst/>
          </a:prstGeom>
          <a:noFill/>
          <a:ln w="9525" cap="flat" cmpd="sng">
            <a:solidFill>
              <a:srgbClr val="A5A5A5"/>
            </a:solidFill>
            <a:prstDash val="solid"/>
            <a:round/>
            <a:headEnd type="none" w="med" len="med"/>
            <a:tailEnd type="none" w="med" len="med"/>
          </a:ln>
        </p:spPr>
      </p:pic>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Shape 177"/>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495800" y="0"/>
            <a:ext cx="5105398" cy="6858000"/>
          </a:xfrm>
          <a:prstGeom prst="rect">
            <a:avLst/>
          </a:prstGeom>
          <a:noFill/>
          <a:ln w="9525" cap="flat" cmpd="sng">
            <a:solidFill>
              <a:srgbClr val="A5A5A5"/>
            </a:solidFill>
            <a:prstDash val="solid"/>
            <a:round/>
            <a:headEnd type="none" w="med" len="med"/>
            <a:tailEnd type="none" w="med" len="med"/>
          </a:ln>
        </p:spPr>
      </p:pic>
      <p:sp>
        <p:nvSpPr>
          <p:cNvPr id="178" name="Shape 178"/>
          <p:cNvSpPr txBox="1"/>
          <p:nvPr/>
        </p:nvSpPr>
        <p:spPr>
          <a:xfrm>
            <a:off x="152400" y="152400"/>
            <a:ext cx="4343400" cy="236988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2000" b="1" i="0" u="none" strike="noStrike" cap="none" dirty="0">
                <a:solidFill>
                  <a:schemeClr val="dk1"/>
                </a:solidFill>
                <a:latin typeface="Calibri"/>
                <a:ea typeface="Calibri"/>
                <a:cs typeface="Calibri"/>
                <a:sym typeface="Calibri"/>
              </a:rPr>
              <a:t>TWIN CREEKS (PARTIALLY COMPLETED)</a:t>
            </a:r>
          </a:p>
          <a:p>
            <a:pPr marL="0" marR="0" lvl="0" indent="0" algn="l" rtl="0">
              <a:lnSpc>
                <a:spcPct val="100000"/>
              </a:lnSpc>
              <a:spcBef>
                <a:spcPts val="0"/>
              </a:spcBef>
              <a:spcAft>
                <a:spcPts val="0"/>
              </a:spcAft>
              <a:buClr>
                <a:srgbClr val="000000"/>
              </a:buClr>
              <a:buFont typeface="Arial"/>
              <a:buNone/>
            </a:pPr>
            <a:endParaRPr sz="20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dirty="0">
                <a:solidFill>
                  <a:schemeClr val="dk1"/>
                </a:solidFill>
                <a:latin typeface="Calibri"/>
                <a:ea typeface="Calibri"/>
                <a:cs typeface="Calibri"/>
                <a:sym typeface="Calibri"/>
              </a:rPr>
              <a:t>105 acres in Queen Anne Prairie Core</a:t>
            </a:r>
          </a:p>
          <a:p>
            <a:pPr marL="0" marR="0" lvl="0" indent="0" algn="l" rtl="0">
              <a:lnSpc>
                <a:spcPct val="100000"/>
              </a:lnSpc>
              <a:spcBef>
                <a:spcPts val="0"/>
              </a:spcBef>
              <a:spcAft>
                <a:spcPts val="0"/>
              </a:spcAft>
              <a:buClr>
                <a:srgbClr val="000000"/>
              </a:buClr>
              <a:buFont typeface="Arial"/>
              <a:buNone/>
            </a:pP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dirty="0">
                <a:solidFill>
                  <a:schemeClr val="dk1"/>
                </a:solidFill>
                <a:latin typeface="Calibri"/>
                <a:ea typeface="Calibri"/>
                <a:cs typeface="Calibri"/>
                <a:sym typeface="Calibri"/>
              </a:rPr>
              <a:t>Funding includes Openlands, MCCD, </a:t>
            </a: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dirty="0">
                <a:solidFill>
                  <a:schemeClr val="dk1"/>
                </a:solidFill>
                <a:latin typeface="Calibri"/>
                <a:ea typeface="Calibri"/>
                <a:cs typeface="Calibri"/>
                <a:sym typeface="Calibri"/>
              </a:rPr>
              <a:t>private conservation buyers, Ducks</a:t>
            </a: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dirty="0">
                <a:solidFill>
                  <a:schemeClr val="dk1"/>
                </a:solidFill>
                <a:latin typeface="Calibri"/>
                <a:ea typeface="Calibri"/>
                <a:cs typeface="Calibri"/>
                <a:sym typeface="Calibri"/>
              </a:rPr>
              <a:t>Unlimited, 319 Wetlands Grant</a:t>
            </a:r>
          </a:p>
          <a:p>
            <a:pPr marL="0" marR="0" lvl="0" indent="0" algn="l" rtl="0">
              <a:lnSpc>
                <a:spcPct val="100000"/>
              </a:lnSpc>
              <a:spcBef>
                <a:spcPts val="0"/>
              </a:spcBef>
              <a:spcAft>
                <a:spcPts val="0"/>
              </a:spcAft>
              <a:buClr>
                <a:srgbClr val="000000"/>
              </a:buClr>
              <a:buFont typeface="Arial"/>
              <a:buNone/>
            </a:pPr>
            <a:endParaRPr sz="1800" b="0" i="0" u="none" strike="noStrike" cap="none" dirty="0">
              <a:solidFill>
                <a:schemeClr val="dk1"/>
              </a:solidFill>
              <a:latin typeface="Calibri"/>
              <a:ea typeface="Calibri"/>
              <a:cs typeface="Calibri"/>
              <a:sym typeface="Calibri"/>
            </a:endParaRPr>
          </a:p>
        </p:txBody>
      </p:sp>
      <p:sp>
        <p:nvSpPr>
          <p:cNvPr id="179" name="Shape 179"/>
          <p:cNvSpPr txBox="1"/>
          <p:nvPr/>
        </p:nvSpPr>
        <p:spPr>
          <a:xfrm>
            <a:off x="1524000" y="4876800"/>
            <a:ext cx="1066799" cy="30777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KIEBLER</a:t>
            </a:r>
          </a:p>
        </p:txBody>
      </p:sp>
      <p:sp>
        <p:nvSpPr>
          <p:cNvPr id="180" name="Shape 180"/>
          <p:cNvSpPr txBox="1"/>
          <p:nvPr/>
        </p:nvSpPr>
        <p:spPr>
          <a:xfrm>
            <a:off x="2743200" y="5410200"/>
            <a:ext cx="1066799" cy="30777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RICH</a:t>
            </a:r>
          </a:p>
        </p:txBody>
      </p:sp>
      <p:pic>
        <p:nvPicPr>
          <p:cNvPr id="181" name="Shape 181"/>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381000" y="2362200"/>
            <a:ext cx="3352799" cy="4315049"/>
          </a:xfrm>
          <a:prstGeom prst="rect">
            <a:avLst/>
          </a:prstGeom>
          <a:noFill/>
          <a:ln w="9525" cap="flat" cmpd="sng">
            <a:solidFill>
              <a:srgbClr val="A5A5A5"/>
            </a:solidFill>
            <a:prstDash val="solid"/>
            <a:miter/>
            <a:headEnd type="none" w="med" len="med"/>
            <a:tailEnd type="none" w="med" len="med"/>
          </a:ln>
        </p:spPr>
      </p:pic>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Shape 186"/>
          <p:cNvPicPr preferRelativeResize="0"/>
          <p:nvPr/>
        </p:nvPicPr>
        <p:blipFill rotWithShape="1">
          <a:blip r:embed="rId3">
            <a:alphaModFix/>
          </a:blip>
          <a:srcRect/>
          <a:stretch/>
        </p:blipFill>
        <p:spPr>
          <a:xfrm>
            <a:off x="3877321" y="44301"/>
            <a:ext cx="5266679" cy="6813699"/>
          </a:xfrm>
          <a:prstGeom prst="rect">
            <a:avLst/>
          </a:prstGeom>
          <a:noFill/>
          <a:ln>
            <a:noFill/>
          </a:ln>
        </p:spPr>
      </p:pic>
      <p:sp>
        <p:nvSpPr>
          <p:cNvPr id="187" name="Shape 187"/>
          <p:cNvSpPr txBox="1"/>
          <p:nvPr/>
        </p:nvSpPr>
        <p:spPr>
          <a:xfrm>
            <a:off x="7077721" y="806300"/>
            <a:ext cx="1066799" cy="30777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THAYER RD</a:t>
            </a:r>
          </a:p>
        </p:txBody>
      </p:sp>
      <p:sp>
        <p:nvSpPr>
          <p:cNvPr id="188" name="Shape 188"/>
          <p:cNvSpPr txBox="1"/>
          <p:nvPr/>
        </p:nvSpPr>
        <p:spPr>
          <a:xfrm rot="-5400000">
            <a:off x="8069810" y="3395610"/>
            <a:ext cx="1066799" cy="30777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ROUTE 47</a:t>
            </a:r>
          </a:p>
        </p:txBody>
      </p:sp>
      <p:sp>
        <p:nvSpPr>
          <p:cNvPr id="189" name="Shape 189"/>
          <p:cNvSpPr txBox="1"/>
          <p:nvPr/>
        </p:nvSpPr>
        <p:spPr>
          <a:xfrm>
            <a:off x="152400" y="152400"/>
            <a:ext cx="4267198" cy="323165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2000" b="1" i="0" u="none" strike="noStrike" cap="none" dirty="0">
                <a:solidFill>
                  <a:schemeClr val="dk1"/>
                </a:solidFill>
                <a:latin typeface="Calibri"/>
                <a:ea typeface="Calibri"/>
                <a:cs typeface="Calibri"/>
                <a:sym typeface="Calibri"/>
              </a:rPr>
              <a:t>PERRICONE (COMPLETED)</a:t>
            </a:r>
          </a:p>
          <a:p>
            <a:pPr marL="0" marR="0" lvl="0" indent="0" algn="l" rtl="0">
              <a:lnSpc>
                <a:spcPct val="100000"/>
              </a:lnSpc>
              <a:spcBef>
                <a:spcPts val="0"/>
              </a:spcBef>
              <a:spcAft>
                <a:spcPts val="0"/>
              </a:spcAft>
              <a:buClr>
                <a:srgbClr val="000000"/>
              </a:buClr>
              <a:buFont typeface="Arial"/>
              <a:buNone/>
            </a:pPr>
            <a:endParaRPr sz="20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dirty="0">
                <a:solidFill>
                  <a:schemeClr val="dk1"/>
                </a:solidFill>
                <a:latin typeface="Calibri"/>
                <a:ea typeface="Calibri"/>
                <a:cs typeface="Calibri"/>
                <a:sym typeface="Calibri"/>
              </a:rPr>
              <a:t>27 acres in Queen Anne Prairie Core</a:t>
            </a: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dirty="0">
                <a:solidFill>
                  <a:schemeClr val="dk1"/>
                </a:solidFill>
                <a:latin typeface="Calibri"/>
                <a:ea typeface="Calibri"/>
                <a:cs typeface="Calibri"/>
                <a:sym typeface="Calibri"/>
              </a:rPr>
              <a:t> </a:t>
            </a: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dirty="0">
                <a:solidFill>
                  <a:schemeClr val="dk1"/>
                </a:solidFill>
                <a:latin typeface="Calibri"/>
                <a:ea typeface="Calibri"/>
                <a:cs typeface="Calibri"/>
                <a:sym typeface="Calibri"/>
              </a:rPr>
              <a:t>Acquired by Openlands; facilitated by </a:t>
            </a:r>
            <a:r>
              <a:rPr lang="en-US" sz="1800" b="0" i="0" u="none" strike="noStrike" cap="none" dirty="0" err="1">
                <a:solidFill>
                  <a:schemeClr val="dk1"/>
                </a:solidFill>
                <a:latin typeface="Calibri"/>
                <a:ea typeface="Calibri"/>
                <a:cs typeface="Calibri"/>
                <a:sym typeface="Calibri"/>
              </a:rPr>
              <a:t>Nippersink</a:t>
            </a:r>
            <a:r>
              <a:rPr lang="en-US" sz="1800" b="0" i="0" u="none" strike="noStrike" cap="none" dirty="0">
                <a:solidFill>
                  <a:schemeClr val="dk1"/>
                </a:solidFill>
                <a:latin typeface="Calibri"/>
                <a:ea typeface="Calibri"/>
                <a:cs typeface="Calibri"/>
                <a:sym typeface="Calibri"/>
              </a:rPr>
              <a:t> Watershed Association</a:t>
            </a:r>
          </a:p>
          <a:p>
            <a:pPr marL="0" marR="0" lvl="0" indent="0" algn="l" rtl="0">
              <a:lnSpc>
                <a:spcPct val="100000"/>
              </a:lnSpc>
              <a:spcBef>
                <a:spcPts val="0"/>
              </a:spcBef>
              <a:spcAft>
                <a:spcPts val="0"/>
              </a:spcAft>
              <a:buClr>
                <a:schemeClr val="dk1"/>
              </a:buClr>
              <a:buFont typeface="Arial"/>
              <a:buNone/>
            </a:pP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dirty="0">
                <a:solidFill>
                  <a:schemeClr val="dk1"/>
                </a:solidFill>
                <a:latin typeface="Calibri"/>
                <a:ea typeface="Calibri"/>
                <a:cs typeface="Calibri"/>
                <a:sym typeface="Calibri"/>
              </a:rPr>
              <a:t>Contains about 0.4 miles of </a:t>
            </a:r>
            <a:r>
              <a:rPr lang="en-US" sz="1800" b="0" i="0" u="none" strike="noStrike" cap="none" dirty="0" err="1">
                <a:solidFill>
                  <a:schemeClr val="dk1"/>
                </a:solidFill>
                <a:latin typeface="Calibri"/>
                <a:ea typeface="Calibri"/>
                <a:cs typeface="Calibri"/>
                <a:sym typeface="Calibri"/>
              </a:rPr>
              <a:t>Nippersink</a:t>
            </a:r>
            <a:r>
              <a:rPr lang="en-US" sz="1800" b="0" i="0" u="none" strike="noStrike" cap="none" dirty="0">
                <a:solidFill>
                  <a:schemeClr val="dk1"/>
                </a:solidFill>
                <a:latin typeface="Calibri"/>
                <a:ea typeface="Calibri"/>
                <a:cs typeface="Calibri"/>
                <a:sym typeface="Calibri"/>
              </a:rPr>
              <a:t> Creek and remnant sedge meadow</a:t>
            </a:r>
          </a:p>
        </p:txBody>
      </p:sp>
      <p:pic>
        <p:nvPicPr>
          <p:cNvPr id="190" name="Shape 190"/>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533400" y="3657600"/>
            <a:ext cx="2819400" cy="2747107"/>
          </a:xfrm>
          <a:prstGeom prst="rect">
            <a:avLst/>
          </a:prstGeom>
          <a:noFill/>
          <a:ln w="9525" cap="flat" cmpd="sng">
            <a:solidFill>
              <a:srgbClr val="A5A5A5"/>
            </a:solidFill>
            <a:prstDash val="solid"/>
            <a:round/>
            <a:headEnd type="none" w="med" len="med"/>
            <a:tailEnd type="none" w="med" len="med"/>
          </a:ln>
        </p:spPr>
      </p:pic>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Shape 195"/>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495800" y="152400"/>
            <a:ext cx="4454235" cy="4999827"/>
          </a:xfrm>
          <a:prstGeom prst="rect">
            <a:avLst/>
          </a:prstGeom>
          <a:noFill/>
          <a:ln w="9525" cap="flat" cmpd="sng">
            <a:solidFill>
              <a:srgbClr val="A5A5A5"/>
            </a:solidFill>
            <a:prstDash val="solid"/>
            <a:round/>
            <a:headEnd type="none" w="med" len="med"/>
            <a:tailEnd type="none" w="med" len="med"/>
          </a:ln>
        </p:spPr>
      </p:pic>
      <p:sp>
        <p:nvSpPr>
          <p:cNvPr id="196" name="Shape 196"/>
          <p:cNvSpPr txBox="1"/>
          <p:nvPr/>
        </p:nvSpPr>
        <p:spPr>
          <a:xfrm>
            <a:off x="152400" y="174725"/>
            <a:ext cx="4190999" cy="3591899"/>
          </a:xfrm>
          <a:prstGeom prst="rect">
            <a:avLst/>
          </a:prstGeom>
          <a:solidFill>
            <a:schemeClr val="lt1">
              <a:alpha val="0"/>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2000" b="1" i="0" u="none" strike="noStrike" cap="none">
                <a:solidFill>
                  <a:schemeClr val="dk1"/>
                </a:solidFill>
                <a:latin typeface="Calibri"/>
                <a:ea typeface="Calibri"/>
                <a:cs typeface="Calibri"/>
                <a:sym typeface="Calibri"/>
              </a:rPr>
              <a:t>SHAW (COMPLETED)</a:t>
            </a:r>
          </a:p>
          <a:p>
            <a:pPr marL="0" marR="0" lvl="0" indent="0" algn="l" rtl="0">
              <a:lnSpc>
                <a:spcPct val="100000"/>
              </a:lnSpc>
              <a:spcBef>
                <a:spcPts val="0"/>
              </a:spcBef>
              <a:spcAft>
                <a:spcPts val="0"/>
              </a:spcAft>
              <a:buClr>
                <a:schemeClr val="dk1"/>
              </a:buClr>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26.3 acres in Queen Anne Prairie</a:t>
            </a:r>
            <a:r>
              <a:rPr lang="en-US" sz="1400" b="0" i="0" u="none" strike="noStrike" cap="none">
                <a:solidFill>
                  <a:srgbClr val="000000"/>
                </a:solidFill>
                <a:latin typeface="Arial"/>
                <a:ea typeface="Arial"/>
                <a:cs typeface="Arial"/>
                <a:sym typeface="Arial"/>
              </a:rPr>
              <a:t> </a:t>
            </a:r>
            <a:r>
              <a:rPr lang="en-US" sz="1800" b="0" i="0" u="none" strike="noStrike" cap="none">
                <a:solidFill>
                  <a:schemeClr val="dk1"/>
                </a:solidFill>
                <a:latin typeface="Calibri"/>
                <a:ea typeface="Calibri"/>
                <a:cs typeface="Calibri"/>
                <a:sym typeface="Calibri"/>
              </a:rPr>
              <a:t>Core</a:t>
            </a:r>
          </a:p>
          <a:p>
            <a:pPr marL="0" marR="0" lvl="0" indent="0" algn="l" rtl="0">
              <a:lnSpc>
                <a:spcPct val="100000"/>
              </a:lnSpc>
              <a:spcBef>
                <a:spcPts val="0"/>
              </a:spcBef>
              <a:spcAft>
                <a:spcPts val="0"/>
              </a:spcAft>
              <a:buClr>
                <a:schemeClr val="dk1"/>
              </a:buClr>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Conservation easement donated to Land Conservancy of McHenry County</a:t>
            </a:r>
          </a:p>
          <a:p>
            <a:pPr marL="0" marR="0" lvl="0" indent="0" algn="l" rtl="0">
              <a:lnSpc>
                <a:spcPct val="100000"/>
              </a:lnSpc>
              <a:spcBef>
                <a:spcPts val="0"/>
              </a:spcBef>
              <a:spcAft>
                <a:spcPts val="0"/>
              </a:spcAft>
              <a:buClr>
                <a:schemeClr val="dk1"/>
              </a:buClr>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Contains sedge meadow, oak woods,   savanna, and 0.3 miles of Nippersink Creek  </a:t>
            </a:r>
          </a:p>
          <a:p>
            <a:pPr marL="0" marR="0" lvl="0" indent="0" algn="l" rtl="0">
              <a:lnSpc>
                <a:spcPct val="100000"/>
              </a:lnSpc>
              <a:spcBef>
                <a:spcPts val="0"/>
              </a:spcBef>
              <a:spcAft>
                <a:spcPts val="0"/>
              </a:spcAft>
              <a:buClr>
                <a:schemeClr val="dk1"/>
              </a:buClr>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Nippersink Watershed Association streambank stabilization project underway with IEPA 319 funding matched by TLC easement / Wonder Lake dredging</a:t>
            </a:r>
          </a:p>
          <a:p>
            <a:pPr marL="0" marR="0" lvl="0" indent="0" algn="l" rtl="0">
              <a:lnSpc>
                <a:spcPct val="100000"/>
              </a:lnSpc>
              <a:spcBef>
                <a:spcPts val="0"/>
              </a:spcBef>
              <a:spcAft>
                <a:spcPts val="0"/>
              </a:spcAft>
              <a:buClr>
                <a:schemeClr val="dk1"/>
              </a:buClr>
              <a:buFont typeface="Arial"/>
              <a:buNone/>
            </a:pPr>
            <a:endParaRPr sz="1800" b="0" i="0" u="none" strike="noStrike" cap="none">
              <a:solidFill>
                <a:schemeClr val="dk1"/>
              </a:solidFill>
              <a:latin typeface="Calibri"/>
              <a:ea typeface="Calibri"/>
              <a:cs typeface="Calibri"/>
              <a:sym typeface="Calibri"/>
            </a:endParaRPr>
          </a:p>
        </p:txBody>
      </p:sp>
      <p:pic>
        <p:nvPicPr>
          <p:cNvPr id="197" name="Shape 197"/>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685800" y="4267200"/>
            <a:ext cx="3581397" cy="2396700"/>
          </a:xfrm>
          <a:prstGeom prst="rect">
            <a:avLst/>
          </a:prstGeom>
          <a:noFill/>
          <a:ln w="9525" cap="flat" cmpd="sng">
            <a:solidFill>
              <a:srgbClr val="A5A5A5"/>
            </a:solidFill>
            <a:prstDash val="solid"/>
            <a:round/>
            <a:headEnd type="none" w="med" len="med"/>
            <a:tailEnd type="none" w="med" len="med"/>
          </a:ln>
        </p:spPr>
      </p:pic>
      <p:sp>
        <p:nvSpPr>
          <p:cNvPr id="198" name="Shape 198"/>
          <p:cNvSpPr txBox="1"/>
          <p:nvPr/>
        </p:nvSpPr>
        <p:spPr>
          <a:xfrm>
            <a:off x="4343400" y="5562600"/>
            <a:ext cx="2090099" cy="739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400" b="0" i="1" u="none" strike="noStrike" cap="none">
                <a:solidFill>
                  <a:schemeClr val="dk1"/>
                </a:solidFill>
                <a:latin typeface="Calibri"/>
                <a:ea typeface="Calibri"/>
                <a:cs typeface="Calibri"/>
                <a:sym typeface="Calibri"/>
              </a:rPr>
              <a:t>Dr. Lloyd Shaw with Mollie in the creek</a:t>
            </a:r>
          </a:p>
        </p:txBody>
      </p:sp>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txBox="1"/>
          <p:nvPr/>
        </p:nvSpPr>
        <p:spPr>
          <a:xfrm>
            <a:off x="0" y="228600"/>
            <a:ext cx="9144000" cy="47705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500" b="1" i="0" u="none" strike="noStrike" cap="none">
                <a:solidFill>
                  <a:schemeClr val="dk1"/>
                </a:solidFill>
                <a:latin typeface="Calibri"/>
                <a:ea typeface="Calibri"/>
                <a:cs typeface="Calibri"/>
                <a:sym typeface="Calibri"/>
              </a:rPr>
              <a:t>TAMARACK UNIT CORE AREA</a:t>
            </a:r>
          </a:p>
        </p:txBody>
      </p:sp>
      <p:pic>
        <p:nvPicPr>
          <p:cNvPr id="204" name="Shape 204"/>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3733800" y="838200"/>
            <a:ext cx="4572000" cy="5801138"/>
          </a:xfrm>
          <a:prstGeom prst="rect">
            <a:avLst/>
          </a:prstGeom>
          <a:noFill/>
          <a:ln w="9525" cap="flat" cmpd="sng">
            <a:solidFill>
              <a:srgbClr val="A5A5A5"/>
            </a:solidFill>
            <a:prstDash val="solid"/>
            <a:miter/>
            <a:headEnd type="none" w="med" len="med"/>
            <a:tailEnd type="none" w="med" len="med"/>
          </a:ln>
        </p:spPr>
      </p:pic>
      <p:sp>
        <p:nvSpPr>
          <p:cNvPr id="205" name="Shape 205"/>
          <p:cNvSpPr txBox="1"/>
          <p:nvPr/>
        </p:nvSpPr>
        <p:spPr>
          <a:xfrm>
            <a:off x="0" y="6488667"/>
            <a:ext cx="3429000" cy="36933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hlink"/>
              </a:buClr>
              <a:buSzPct val="25000"/>
              <a:buFont typeface="Calibri"/>
              <a:buNone/>
            </a:pPr>
            <a:r>
              <a:rPr lang="en-US" sz="1800" b="0" i="0" u="sng" strike="noStrike" cap="none" dirty="0">
                <a:solidFill>
                  <a:schemeClr val="hlink"/>
                </a:solidFill>
                <a:latin typeface="Calibri"/>
                <a:ea typeface="Calibri"/>
                <a:cs typeface="Calibri"/>
                <a:sym typeface="Calibri"/>
                <a:hlinkClick r:id="rId4"/>
              </a:rPr>
              <a:t>Interactive Map</a:t>
            </a:r>
            <a:endParaRPr lang="en-US" sz="1800" b="0" i="0" u="sng" strike="noStrike" cap="none" dirty="0">
              <a:solidFill>
                <a:schemeClr val="hlink"/>
              </a:solidFill>
              <a:latin typeface="Calibri"/>
              <a:ea typeface="Calibri"/>
              <a:cs typeface="Calibri"/>
              <a:sym typeface="Calibri"/>
              <a:hlinkClick r:id="rId5"/>
            </a:endParaRPr>
          </a:p>
        </p:txBody>
      </p:sp>
      <p:pic>
        <p:nvPicPr>
          <p:cNvPr id="206" name="Shape 206"/>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609600" y="2242325"/>
            <a:ext cx="2613659" cy="2666998"/>
          </a:xfrm>
          <a:prstGeom prst="rect">
            <a:avLst/>
          </a:prstGeom>
          <a:noFill/>
          <a:ln w="9525" cap="flat" cmpd="sng">
            <a:solidFill>
              <a:srgbClr val="A5A5A5"/>
            </a:solidFill>
            <a:prstDash val="solid"/>
            <a:round/>
            <a:headEnd type="none" w="med" len="med"/>
            <a:tailEnd type="none" w="med" len="med"/>
          </a:ln>
        </p:spPr>
      </p:pic>
      <p:sp>
        <p:nvSpPr>
          <p:cNvPr id="207" name="Shape 207"/>
          <p:cNvSpPr/>
          <p:nvPr/>
        </p:nvSpPr>
        <p:spPr>
          <a:xfrm>
            <a:off x="2438400" y="2895600"/>
            <a:ext cx="914400" cy="914400"/>
          </a:xfrm>
          <a:prstGeom prst="ellipse">
            <a:avLst/>
          </a:prstGeom>
          <a:noFill/>
          <a:ln w="25400" cap="flat" cmpd="sng">
            <a:solidFill>
              <a:srgbClr val="C0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Shape 212"/>
          <p:cNvSpPr txBox="1"/>
          <p:nvPr/>
        </p:nvSpPr>
        <p:spPr>
          <a:xfrm>
            <a:off x="152400" y="228122"/>
            <a:ext cx="3581398" cy="2923876"/>
          </a:xfrm>
          <a:prstGeom prst="rect">
            <a:avLst/>
          </a:prstGeom>
          <a:solidFill>
            <a:schemeClr val="lt1">
              <a:alpha val="0"/>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2000" b="1" i="0" u="none" strike="noStrike" cap="none" dirty="0">
                <a:solidFill>
                  <a:schemeClr val="dk1"/>
                </a:solidFill>
                <a:latin typeface="Calibri"/>
                <a:ea typeface="Calibri"/>
                <a:cs typeface="Calibri"/>
                <a:sym typeface="Calibri"/>
              </a:rPr>
              <a:t>BLACKMON (COMPLETED)</a:t>
            </a:r>
          </a:p>
          <a:p>
            <a:pPr marL="0" marR="0" lvl="0" indent="0" algn="l" rtl="0">
              <a:lnSpc>
                <a:spcPct val="100000"/>
              </a:lnSpc>
              <a:spcBef>
                <a:spcPts val="0"/>
              </a:spcBef>
              <a:spcAft>
                <a:spcPts val="0"/>
              </a:spcAft>
              <a:buClr>
                <a:srgbClr val="000000"/>
              </a:buClr>
              <a:buFont typeface="Arial"/>
              <a:buNone/>
            </a:pPr>
            <a:endParaRPr sz="20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dirty="0">
                <a:solidFill>
                  <a:schemeClr val="dk1"/>
                </a:solidFill>
                <a:latin typeface="Calibri"/>
                <a:ea typeface="Calibri"/>
                <a:cs typeface="Calibri"/>
                <a:sym typeface="Calibri"/>
              </a:rPr>
              <a:t>11 acres in Tamarack Core</a:t>
            </a:r>
          </a:p>
          <a:p>
            <a:pPr marL="0" marR="0" lvl="0" indent="0" algn="l" rtl="0">
              <a:lnSpc>
                <a:spcPct val="100000"/>
              </a:lnSpc>
              <a:spcBef>
                <a:spcPts val="0"/>
              </a:spcBef>
              <a:spcAft>
                <a:spcPts val="0"/>
              </a:spcAft>
              <a:buClr>
                <a:schemeClr val="dk1"/>
              </a:buClr>
              <a:buFont typeface="Arial"/>
              <a:buNone/>
            </a:pP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dirty="0">
                <a:solidFill>
                  <a:schemeClr val="dk1"/>
                </a:solidFill>
                <a:latin typeface="Calibri"/>
                <a:ea typeface="Calibri"/>
                <a:cs typeface="Calibri"/>
                <a:sym typeface="Calibri"/>
              </a:rPr>
              <a:t>Hydrological connection to adjacent Tamarack Farms (Bell) property</a:t>
            </a:r>
          </a:p>
          <a:p>
            <a:pPr marL="0" marR="0" lvl="0" indent="0" algn="l" rtl="0">
              <a:lnSpc>
                <a:spcPct val="100000"/>
              </a:lnSpc>
              <a:spcBef>
                <a:spcPts val="0"/>
              </a:spcBef>
              <a:spcAft>
                <a:spcPts val="0"/>
              </a:spcAft>
              <a:buClr>
                <a:schemeClr val="dk1"/>
              </a:buClr>
              <a:buFont typeface="Arial"/>
              <a:buNone/>
            </a:pP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dirty="0">
                <a:solidFill>
                  <a:schemeClr val="dk1"/>
                </a:solidFill>
                <a:latin typeface="Calibri"/>
                <a:ea typeface="Calibri"/>
                <a:cs typeface="Calibri"/>
                <a:sym typeface="Calibri"/>
              </a:rPr>
              <a:t>Wetlands, oak savanna, and lots of restoration and public access potential (located along MCCD’s Prairie Trail bike path)</a:t>
            </a:r>
          </a:p>
          <a:p>
            <a:pPr marL="0" marR="0" lvl="0" indent="0" algn="l" rtl="0">
              <a:lnSpc>
                <a:spcPct val="100000"/>
              </a:lnSpc>
              <a:spcBef>
                <a:spcPts val="0"/>
              </a:spcBef>
              <a:spcAft>
                <a:spcPts val="0"/>
              </a:spcAft>
              <a:buClr>
                <a:schemeClr val="dk1"/>
              </a:buClr>
              <a:buFont typeface="Arial"/>
              <a:buNone/>
            </a:pP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Arial"/>
              <a:buNone/>
            </a:pPr>
            <a:endParaRPr sz="1800" b="0" i="0" u="none" strike="noStrike" cap="none" dirty="0">
              <a:solidFill>
                <a:schemeClr val="dk1"/>
              </a:solidFill>
              <a:latin typeface="Calibri"/>
              <a:ea typeface="Calibri"/>
              <a:cs typeface="Calibri"/>
              <a:sym typeface="Calibri"/>
            </a:endParaRPr>
          </a:p>
        </p:txBody>
      </p:sp>
      <p:pic>
        <p:nvPicPr>
          <p:cNvPr id="213" name="Shape 213"/>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450160" y="0"/>
            <a:ext cx="4437529" cy="6858000"/>
          </a:xfrm>
          <a:prstGeom prst="rect">
            <a:avLst/>
          </a:prstGeom>
          <a:noFill/>
          <a:ln w="9525" cap="flat" cmpd="sng">
            <a:solidFill>
              <a:srgbClr val="A5A5A5"/>
            </a:solidFill>
            <a:prstDash val="solid"/>
            <a:round/>
            <a:headEnd type="none" w="med" len="med"/>
            <a:tailEnd type="none" w="med" len="med"/>
          </a:ln>
        </p:spPr>
      </p:pic>
      <p:pic>
        <p:nvPicPr>
          <p:cNvPr id="214" name="Shape 214"/>
          <p:cNvPicPr preferRelativeResize="0"/>
          <p:nvPr/>
        </p:nvPicPr>
        <p:blipFill>
          <a:blip r:embed="rId4" cstate="hqprint">
            <a:extLst>
              <a:ext uri="{28A0092B-C50C-407E-A947-70E740481C1C}">
                <a14:useLocalDpi xmlns:a14="http://schemas.microsoft.com/office/drawing/2010/main"/>
              </a:ext>
            </a:extLst>
          </a:blip>
          <a:srcRect/>
          <a:stretch/>
        </p:blipFill>
        <p:spPr>
          <a:xfrm>
            <a:off x="228600" y="4191000"/>
            <a:ext cx="4033799" cy="2297825"/>
          </a:xfrm>
          <a:prstGeom prst="rect">
            <a:avLst/>
          </a:prstGeom>
          <a:noFill/>
          <a:ln w="9525" cap="flat" cmpd="sng">
            <a:solidFill>
              <a:srgbClr val="A5A5A5"/>
            </a:solidFill>
            <a:prstDash val="solid"/>
            <a:round/>
            <a:headEnd type="none" w="med" len="med"/>
            <a:tailEnd type="none" w="med" len="med"/>
          </a:ln>
        </p:spPr>
      </p:pic>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AD3F80-9674-C14A-9D3A-1969CEF27CB8}"/>
              </a:ext>
            </a:extLst>
          </p:cNvPr>
          <p:cNvSpPr>
            <a:spLocks noGrp="1"/>
          </p:cNvSpPr>
          <p:nvPr>
            <p:ph type="body" idx="1"/>
          </p:nvPr>
        </p:nvSpPr>
        <p:spPr>
          <a:xfrm>
            <a:off x="18143" y="1166018"/>
            <a:ext cx="3429000" cy="4525963"/>
          </a:xfrm>
        </p:spPr>
        <p:txBody>
          <a:bodyPr/>
          <a:lstStyle/>
          <a:p>
            <a:pPr indent="0">
              <a:buNone/>
            </a:pPr>
            <a:r>
              <a:rPr lang="en-US" sz="2000" b="1" dirty="0">
                <a:sym typeface="Arial"/>
              </a:rPr>
              <a:t>TAMARACK FARM SOUTH </a:t>
            </a:r>
          </a:p>
          <a:p>
            <a:pPr indent="0">
              <a:buNone/>
            </a:pPr>
            <a:r>
              <a:rPr lang="en-US" sz="2000" b="1" dirty="0">
                <a:sym typeface="Arial"/>
              </a:rPr>
              <a:t>(West Parcel)</a:t>
            </a:r>
          </a:p>
          <a:p>
            <a:pPr indent="0">
              <a:spcBef>
                <a:spcPts val="0"/>
              </a:spcBef>
              <a:buNone/>
            </a:pPr>
            <a:endParaRPr lang="en-US" sz="2000" b="1" dirty="0">
              <a:sym typeface="Arial"/>
            </a:endParaRPr>
          </a:p>
          <a:p>
            <a:pPr indent="0">
              <a:spcBef>
                <a:spcPts val="0"/>
              </a:spcBef>
              <a:buNone/>
            </a:pPr>
            <a:r>
              <a:rPr lang="en-US" sz="1800" dirty="0">
                <a:sym typeface="Arial"/>
              </a:rPr>
              <a:t>159 acres in Tamarack Core</a:t>
            </a:r>
          </a:p>
          <a:p>
            <a:pPr indent="0">
              <a:spcBef>
                <a:spcPts val="0"/>
              </a:spcBef>
              <a:buNone/>
            </a:pPr>
            <a:endParaRPr lang="en-US" sz="1800" dirty="0">
              <a:sym typeface="Arial"/>
            </a:endParaRPr>
          </a:p>
          <a:p>
            <a:pPr indent="0">
              <a:spcBef>
                <a:spcPts val="0"/>
              </a:spcBef>
              <a:buNone/>
            </a:pPr>
            <a:r>
              <a:rPr lang="en-US" sz="1800" dirty="0">
                <a:sym typeface="Arial"/>
              </a:rPr>
              <a:t>Contains wetlands, woodlands and sedge meadow. Borders the north side of Glacial Park.</a:t>
            </a:r>
          </a:p>
        </p:txBody>
      </p:sp>
      <p:pic>
        <p:nvPicPr>
          <p:cNvPr id="5" name="Picture 4">
            <a:extLst>
              <a:ext uri="{FF2B5EF4-FFF2-40B4-BE49-F238E27FC236}">
                <a16:creationId xmlns:a16="http://schemas.microsoft.com/office/drawing/2014/main" id="{6B560375-F828-F341-96AA-303532E86E8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856244" y="1219200"/>
            <a:ext cx="5269613" cy="4890517"/>
          </a:xfrm>
          <a:prstGeom prst="rect">
            <a:avLst/>
          </a:prstGeom>
        </p:spPr>
      </p:pic>
    </p:spTree>
    <p:extLst>
      <p:ext uri="{BB962C8B-B14F-4D97-AF65-F5344CB8AC3E}">
        <p14:creationId xmlns:p14="http://schemas.microsoft.com/office/powerpoint/2010/main" val="3095450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EC2573-73F5-2E4D-BA6A-0B96C179F551}"/>
              </a:ext>
            </a:extLst>
          </p:cNvPr>
          <p:cNvSpPr>
            <a:spLocks noGrp="1"/>
          </p:cNvSpPr>
          <p:nvPr>
            <p:ph type="body" idx="1"/>
          </p:nvPr>
        </p:nvSpPr>
        <p:spPr>
          <a:xfrm>
            <a:off x="76201" y="228600"/>
            <a:ext cx="4190999" cy="3886200"/>
          </a:xfrm>
        </p:spPr>
        <p:txBody>
          <a:bodyPr/>
          <a:lstStyle/>
          <a:p>
            <a:pPr indent="0">
              <a:spcBef>
                <a:spcPts val="0"/>
              </a:spcBef>
              <a:buNone/>
            </a:pPr>
            <a:r>
              <a:rPr lang="en-US" sz="2000" b="1" dirty="0">
                <a:sym typeface="Arial"/>
              </a:rPr>
              <a:t>TAMARACK FARM SOUTH </a:t>
            </a:r>
          </a:p>
          <a:p>
            <a:pPr indent="0">
              <a:spcBef>
                <a:spcPts val="0"/>
              </a:spcBef>
              <a:buNone/>
            </a:pPr>
            <a:r>
              <a:rPr lang="en-US" sz="2000" b="1" dirty="0">
                <a:sym typeface="Arial"/>
              </a:rPr>
              <a:t>(East Parcel)</a:t>
            </a:r>
          </a:p>
          <a:p>
            <a:pPr indent="0">
              <a:buNone/>
            </a:pPr>
            <a:endParaRPr lang="en-US" sz="1200" b="1" dirty="0">
              <a:sym typeface="Arial"/>
            </a:endParaRPr>
          </a:p>
          <a:p>
            <a:pPr indent="0">
              <a:spcBef>
                <a:spcPts val="0"/>
              </a:spcBef>
              <a:buNone/>
            </a:pPr>
            <a:r>
              <a:rPr lang="en-US" sz="1800" dirty="0">
                <a:sym typeface="Arial"/>
              </a:rPr>
              <a:t>29 acres in Tamarack Core</a:t>
            </a:r>
          </a:p>
          <a:p>
            <a:pPr indent="0">
              <a:spcBef>
                <a:spcPts val="0"/>
              </a:spcBef>
              <a:buNone/>
            </a:pPr>
            <a:endParaRPr lang="en-US" sz="1200" dirty="0">
              <a:sym typeface="Arial"/>
            </a:endParaRPr>
          </a:p>
          <a:p>
            <a:pPr indent="0">
              <a:spcBef>
                <a:spcPts val="0"/>
              </a:spcBef>
              <a:buNone/>
            </a:pPr>
            <a:r>
              <a:rPr lang="en-US" sz="1800" dirty="0">
                <a:sym typeface="Arial"/>
              </a:rPr>
              <a:t>Contains oak woodland. Former ag fields planted with prairie seeds in 2020 with support from Partners, Du and MCCD. Friends held several workdays and has an ICE Challenge Grant. Borders the north side of Richmond Burton High School.</a:t>
            </a:r>
          </a:p>
          <a:p>
            <a:endParaRPr lang="en-US" dirty="0"/>
          </a:p>
        </p:txBody>
      </p:sp>
      <p:pic>
        <p:nvPicPr>
          <p:cNvPr id="5" name="Picture 4">
            <a:extLst>
              <a:ext uri="{FF2B5EF4-FFF2-40B4-BE49-F238E27FC236}">
                <a16:creationId xmlns:a16="http://schemas.microsoft.com/office/drawing/2014/main" id="{9DCFAC9F-67E3-6549-A69E-41822BDB855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319293" y="18288"/>
            <a:ext cx="4772890" cy="4952999"/>
          </a:xfrm>
          <a:prstGeom prst="rect">
            <a:avLst/>
          </a:prstGeom>
        </p:spPr>
      </p:pic>
      <p:pic>
        <p:nvPicPr>
          <p:cNvPr id="7" name="Picture 6">
            <a:extLst>
              <a:ext uri="{FF2B5EF4-FFF2-40B4-BE49-F238E27FC236}">
                <a16:creationId xmlns:a16="http://schemas.microsoft.com/office/drawing/2014/main" id="{6EA9B273-EA74-5448-9746-9BAAECF0EDD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6201" y="4038600"/>
            <a:ext cx="4079517" cy="2819400"/>
          </a:xfrm>
          <a:prstGeom prst="rect">
            <a:avLst/>
          </a:prstGeom>
        </p:spPr>
      </p:pic>
      <p:pic>
        <p:nvPicPr>
          <p:cNvPr id="9" name="Picture 8">
            <a:extLst>
              <a:ext uri="{FF2B5EF4-FFF2-40B4-BE49-F238E27FC236}">
                <a16:creationId xmlns:a16="http://schemas.microsoft.com/office/drawing/2014/main" id="{0EC62A19-6117-AD45-8856-5096A74E561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838838" y="4350512"/>
            <a:ext cx="3733800" cy="2489200"/>
          </a:xfrm>
          <a:prstGeom prst="rect">
            <a:avLst/>
          </a:prstGeom>
        </p:spPr>
      </p:pic>
    </p:spTree>
    <p:extLst>
      <p:ext uri="{BB962C8B-B14F-4D97-AF65-F5344CB8AC3E}">
        <p14:creationId xmlns:p14="http://schemas.microsoft.com/office/powerpoint/2010/main" val="3641455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p:nvPr/>
        </p:nvSpPr>
        <p:spPr>
          <a:xfrm>
            <a:off x="381000" y="1447800"/>
            <a:ext cx="3200398" cy="467820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ct val="25000"/>
              <a:buFont typeface="Calibri"/>
              <a:buNone/>
            </a:pPr>
            <a:r>
              <a:rPr lang="en-US" sz="2500" b="1" i="0" u="none" strike="noStrike" cap="none">
                <a:solidFill>
                  <a:schemeClr val="dk1"/>
                </a:solidFill>
                <a:latin typeface="Calibri"/>
                <a:ea typeface="Calibri"/>
                <a:cs typeface="Calibri"/>
                <a:sym typeface="Calibri"/>
              </a:rPr>
              <a:t>On August 15, 2012, Secretary of the Interior Ken Salazar announced the approval of Hackmatack NWR, the Nation’s 561</a:t>
            </a:r>
            <a:r>
              <a:rPr lang="en-US" sz="2500" b="1" i="0" u="none" strike="noStrike" cap="none" baseline="30000">
                <a:solidFill>
                  <a:schemeClr val="dk1"/>
                </a:solidFill>
                <a:latin typeface="Calibri"/>
                <a:ea typeface="Calibri"/>
                <a:cs typeface="Calibri"/>
                <a:sym typeface="Calibri"/>
              </a:rPr>
              <a:t>st</a:t>
            </a:r>
            <a:r>
              <a:rPr lang="en-US" sz="2500" b="1" i="0" u="none" strike="noStrike" cap="none">
                <a:solidFill>
                  <a:schemeClr val="dk1"/>
                </a:solidFill>
                <a:latin typeface="Calibri"/>
                <a:ea typeface="Calibri"/>
                <a:cs typeface="Calibri"/>
                <a:sym typeface="Calibri"/>
              </a:rPr>
              <a:t> National Wildlife Refuge</a:t>
            </a:r>
          </a:p>
          <a:p>
            <a:pPr marL="0" marR="0" lvl="0" indent="0" algn="ctr" rtl="0">
              <a:lnSpc>
                <a:spcPct val="100000"/>
              </a:lnSpc>
              <a:spcBef>
                <a:spcPts val="0"/>
              </a:spcBef>
              <a:spcAft>
                <a:spcPts val="0"/>
              </a:spcAft>
              <a:buClr>
                <a:srgbClr val="000000"/>
              </a:buClr>
              <a:buFont typeface="Arial"/>
              <a:buNone/>
            </a:pPr>
            <a:endParaRPr sz="16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Font typeface="Arial"/>
              <a:buNone/>
            </a:pPr>
            <a:endParaRPr sz="16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Font typeface="Arial"/>
              <a:buNone/>
            </a:pPr>
            <a:endParaRPr sz="16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Font typeface="Arial"/>
              <a:buNone/>
            </a:pPr>
            <a:endParaRPr sz="16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Font typeface="Arial"/>
              <a:buNone/>
            </a:pPr>
            <a:endParaRPr sz="1600" b="1" i="0" u="none" strike="noStrike" cap="none">
              <a:solidFill>
                <a:schemeClr val="dk1"/>
              </a:solidFill>
              <a:latin typeface="Calibri"/>
              <a:ea typeface="Calibri"/>
              <a:cs typeface="Calibri"/>
              <a:sym typeface="Calibri"/>
            </a:endParaRPr>
          </a:p>
        </p:txBody>
      </p:sp>
      <p:pic>
        <p:nvPicPr>
          <p:cNvPr id="95" name="Shape 95"/>
          <p:cNvPicPr preferRelativeResize="0"/>
          <p:nvPr/>
        </p:nvPicPr>
        <p:blipFill rotWithShape="1">
          <a:blip r:embed="rId3">
            <a:alphaModFix/>
          </a:blip>
          <a:srcRect/>
          <a:stretch/>
        </p:blipFill>
        <p:spPr>
          <a:xfrm>
            <a:off x="3962400" y="0"/>
            <a:ext cx="5181600" cy="6908798"/>
          </a:xfrm>
          <a:prstGeom prst="rect">
            <a:avLst/>
          </a:prstGeom>
          <a:noFill/>
          <a:ln w="9525" cap="flat" cmpd="sng">
            <a:solidFill>
              <a:srgbClr val="A5A5A5"/>
            </a:solidFill>
            <a:prstDash val="solid"/>
            <a:round/>
            <a:headEnd type="none" w="med" len="med"/>
            <a:tailEnd type="none" w="med" len="med"/>
          </a:ln>
        </p:spPr>
      </p:pic>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CD31FC-F7E4-7F4A-B87B-AF42A6BE5F89}"/>
              </a:ext>
            </a:extLst>
          </p:cNvPr>
          <p:cNvSpPr>
            <a:spLocks noGrp="1"/>
          </p:cNvSpPr>
          <p:nvPr>
            <p:ph type="body" idx="1"/>
          </p:nvPr>
        </p:nvSpPr>
        <p:spPr>
          <a:xfrm>
            <a:off x="228600" y="344741"/>
            <a:ext cx="4495800" cy="2544763"/>
          </a:xfrm>
        </p:spPr>
        <p:txBody>
          <a:bodyPr/>
          <a:lstStyle/>
          <a:p>
            <a:pPr indent="0">
              <a:buNone/>
            </a:pPr>
            <a:r>
              <a:rPr lang="en-US" sz="2000" b="1" dirty="0"/>
              <a:t>Powell 3</a:t>
            </a:r>
            <a:r>
              <a:rPr lang="en-US" sz="2000" dirty="0"/>
              <a:t> </a:t>
            </a:r>
          </a:p>
          <a:p>
            <a:pPr indent="0">
              <a:spcBef>
                <a:spcPts val="0"/>
              </a:spcBef>
              <a:buNone/>
            </a:pPr>
            <a:endParaRPr lang="en-US" sz="2000" dirty="0"/>
          </a:p>
          <a:p>
            <a:pPr indent="0">
              <a:spcBef>
                <a:spcPts val="0"/>
              </a:spcBef>
              <a:buNone/>
            </a:pPr>
            <a:r>
              <a:rPr lang="en-US" sz="1800" dirty="0"/>
              <a:t>132 acres in Tamarack Core</a:t>
            </a:r>
          </a:p>
          <a:p>
            <a:pPr indent="0">
              <a:spcBef>
                <a:spcPts val="0"/>
              </a:spcBef>
              <a:buNone/>
            </a:pPr>
            <a:endParaRPr lang="en-US" sz="1800" dirty="0"/>
          </a:p>
          <a:p>
            <a:pPr indent="0">
              <a:spcBef>
                <a:spcPts val="0"/>
              </a:spcBef>
              <a:buNone/>
            </a:pPr>
            <a:r>
              <a:rPr lang="en-US" sz="1800" dirty="0"/>
              <a:t>Contains oak woodland, wetlands with springs. Drain tiles were removed south of the RR tracks. This is one of two sites receiving NAWCA funding.</a:t>
            </a:r>
          </a:p>
        </p:txBody>
      </p:sp>
      <p:pic>
        <p:nvPicPr>
          <p:cNvPr id="5" name="Picture 4">
            <a:extLst>
              <a:ext uri="{FF2B5EF4-FFF2-40B4-BE49-F238E27FC236}">
                <a16:creationId xmlns:a16="http://schemas.microsoft.com/office/drawing/2014/main" id="{19A2FDFA-6E8C-514C-9310-E646C94BB43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33073" t="7779" r="19475" b="39635"/>
          <a:stretch/>
        </p:blipFill>
        <p:spPr>
          <a:xfrm>
            <a:off x="5181600" y="457200"/>
            <a:ext cx="3962400" cy="5682747"/>
          </a:xfrm>
          <a:prstGeom prst="rect">
            <a:avLst/>
          </a:prstGeom>
        </p:spPr>
      </p:pic>
      <p:pic>
        <p:nvPicPr>
          <p:cNvPr id="7" name="Picture 6">
            <a:extLst>
              <a:ext uri="{FF2B5EF4-FFF2-40B4-BE49-F238E27FC236}">
                <a16:creationId xmlns:a16="http://schemas.microsoft.com/office/drawing/2014/main" id="{110A63CF-1AA2-5946-AE3D-24AD49E6FEF3}"/>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19000"/>
                    </a14:imgEffect>
                  </a14:imgLayer>
                </a14:imgProps>
              </a:ext>
              <a:ext uri="{28A0092B-C50C-407E-A947-70E740481C1C}">
                <a14:useLocalDpi xmlns:a14="http://schemas.microsoft.com/office/drawing/2010/main"/>
              </a:ext>
            </a:extLst>
          </a:blip>
          <a:srcRect/>
          <a:stretch/>
        </p:blipFill>
        <p:spPr>
          <a:xfrm>
            <a:off x="33528" y="2889504"/>
            <a:ext cx="5715000" cy="3962400"/>
          </a:xfrm>
          <a:prstGeom prst="rect">
            <a:avLst/>
          </a:prstGeom>
        </p:spPr>
      </p:pic>
    </p:spTree>
    <p:extLst>
      <p:ext uri="{BB962C8B-B14F-4D97-AF65-F5344CB8AC3E}">
        <p14:creationId xmlns:p14="http://schemas.microsoft.com/office/powerpoint/2010/main" val="3484072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52C3FC-51C9-0742-9EBA-86AB1C9775D3}"/>
              </a:ext>
            </a:extLst>
          </p:cNvPr>
          <p:cNvSpPr>
            <a:spLocks noGrp="1"/>
          </p:cNvSpPr>
          <p:nvPr>
            <p:ph type="body" idx="1"/>
          </p:nvPr>
        </p:nvSpPr>
        <p:spPr>
          <a:xfrm>
            <a:off x="24384" y="304801"/>
            <a:ext cx="3733800" cy="2667000"/>
          </a:xfrm>
        </p:spPr>
        <p:txBody>
          <a:bodyPr/>
          <a:lstStyle/>
          <a:p>
            <a:pPr indent="0">
              <a:buNone/>
            </a:pPr>
            <a:r>
              <a:rPr lang="en-US" sz="2000" b="1" dirty="0"/>
              <a:t>Tryon Grove</a:t>
            </a:r>
          </a:p>
          <a:p>
            <a:pPr indent="0">
              <a:buNone/>
            </a:pPr>
            <a:endParaRPr lang="en-US" sz="2000" dirty="0"/>
          </a:p>
          <a:p>
            <a:pPr indent="0">
              <a:spcBef>
                <a:spcPts val="0"/>
              </a:spcBef>
              <a:buNone/>
            </a:pPr>
            <a:r>
              <a:rPr lang="en-US" sz="1800" dirty="0"/>
              <a:t>46 acres in Tamarack Core</a:t>
            </a:r>
          </a:p>
          <a:p>
            <a:pPr indent="0">
              <a:spcBef>
                <a:spcPts val="0"/>
              </a:spcBef>
              <a:buNone/>
            </a:pPr>
            <a:endParaRPr lang="en-US" sz="1800" dirty="0"/>
          </a:p>
          <a:p>
            <a:pPr indent="0">
              <a:spcBef>
                <a:spcPts val="0"/>
              </a:spcBef>
              <a:buNone/>
            </a:pPr>
            <a:r>
              <a:rPr lang="en-US" sz="1800" dirty="0"/>
              <a:t>Contains 0.33 miles of a </a:t>
            </a:r>
            <a:r>
              <a:rPr lang="en-US" sz="1800" dirty="0" err="1"/>
              <a:t>Nippersink</a:t>
            </a:r>
            <a:r>
              <a:rPr lang="en-US" sz="1800" dirty="0"/>
              <a:t> headwater stream and pond. The drain tiles have been removed.</a:t>
            </a:r>
          </a:p>
        </p:txBody>
      </p:sp>
      <p:pic>
        <p:nvPicPr>
          <p:cNvPr id="5" name="Picture 4">
            <a:extLst>
              <a:ext uri="{FF2B5EF4-FFF2-40B4-BE49-F238E27FC236}">
                <a16:creationId xmlns:a16="http://schemas.microsoft.com/office/drawing/2014/main" id="{556E4AF1-2D3F-6843-A294-D20F119EA414}"/>
              </a:ext>
            </a:extLst>
          </p:cNvPr>
          <p:cNvPicPr>
            <a:picLocks noChangeAspect="1"/>
          </p:cNvPicPr>
          <p:nvPr/>
        </p:nvPicPr>
        <p:blipFill>
          <a:blip r:embed="rId2"/>
          <a:stretch>
            <a:fillRect/>
          </a:stretch>
        </p:blipFill>
        <p:spPr>
          <a:xfrm>
            <a:off x="3962400" y="21336"/>
            <a:ext cx="5299364" cy="6858000"/>
          </a:xfrm>
          <a:prstGeom prst="rect">
            <a:avLst/>
          </a:prstGeom>
        </p:spPr>
      </p:pic>
      <p:pic>
        <p:nvPicPr>
          <p:cNvPr id="7" name="Picture 6">
            <a:extLst>
              <a:ext uri="{FF2B5EF4-FFF2-40B4-BE49-F238E27FC236}">
                <a16:creationId xmlns:a16="http://schemas.microsoft.com/office/drawing/2014/main" id="{AA238418-9375-A644-ADDB-2860DE8A84A2}"/>
              </a:ext>
            </a:extLst>
          </p:cNvPr>
          <p:cNvPicPr>
            <a:picLocks noChangeAspect="1"/>
          </p:cNvPicPr>
          <p:nvPr/>
        </p:nvPicPr>
        <p:blipFill>
          <a:blip r:embed="rId3"/>
          <a:stretch>
            <a:fillRect/>
          </a:stretch>
        </p:blipFill>
        <p:spPr>
          <a:xfrm>
            <a:off x="414909" y="2921000"/>
            <a:ext cx="2952750" cy="3937000"/>
          </a:xfrm>
          <a:prstGeom prst="rect">
            <a:avLst/>
          </a:prstGeom>
        </p:spPr>
      </p:pic>
    </p:spTree>
    <p:extLst>
      <p:ext uri="{BB962C8B-B14F-4D97-AF65-F5344CB8AC3E}">
        <p14:creationId xmlns:p14="http://schemas.microsoft.com/office/powerpoint/2010/main" val="14997462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Shape 219"/>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981200" y="914400"/>
            <a:ext cx="6781800" cy="5562600"/>
          </a:xfrm>
          <a:prstGeom prst="rect">
            <a:avLst/>
          </a:prstGeom>
          <a:noFill/>
          <a:ln w="9525" cap="flat" cmpd="sng">
            <a:solidFill>
              <a:srgbClr val="A5A5A5"/>
            </a:solidFill>
            <a:prstDash val="solid"/>
            <a:miter/>
            <a:headEnd type="none" w="med" len="med"/>
            <a:tailEnd type="none" w="med" len="med"/>
          </a:ln>
        </p:spPr>
      </p:pic>
      <p:sp>
        <p:nvSpPr>
          <p:cNvPr id="220" name="Shape 220"/>
          <p:cNvSpPr txBox="1"/>
          <p:nvPr/>
        </p:nvSpPr>
        <p:spPr>
          <a:xfrm>
            <a:off x="0" y="228600"/>
            <a:ext cx="9144000" cy="47705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500" b="1" i="0" u="none" strike="noStrike" cap="none" dirty="0">
                <a:solidFill>
                  <a:schemeClr val="dk1"/>
                </a:solidFill>
                <a:latin typeface="Calibri"/>
                <a:ea typeface="Calibri"/>
                <a:cs typeface="Calibri"/>
                <a:sym typeface="Calibri"/>
              </a:rPr>
              <a:t>GOOSE POND CORRIDOR</a:t>
            </a:r>
          </a:p>
        </p:txBody>
      </p:sp>
      <p:sp>
        <p:nvSpPr>
          <p:cNvPr id="221" name="Shape 221"/>
          <p:cNvSpPr txBox="1"/>
          <p:nvPr/>
        </p:nvSpPr>
        <p:spPr>
          <a:xfrm>
            <a:off x="0" y="6488667"/>
            <a:ext cx="3429000" cy="36933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hlink"/>
              </a:buClr>
              <a:buSzPct val="25000"/>
              <a:buFont typeface="Calibri"/>
              <a:buNone/>
            </a:pPr>
            <a:r>
              <a:rPr lang="en-US" sz="1800" b="0" i="0" u="sng" strike="noStrike" cap="none" dirty="0">
                <a:solidFill>
                  <a:schemeClr val="hlink"/>
                </a:solidFill>
                <a:latin typeface="Calibri"/>
                <a:ea typeface="Calibri"/>
                <a:cs typeface="Calibri"/>
                <a:sym typeface="Calibri"/>
                <a:hlinkClick r:id="rId4"/>
              </a:rPr>
              <a:t>Interactive Map</a:t>
            </a:r>
            <a:endParaRPr lang="en-US" sz="1800" b="0" i="0" u="sng" strike="noStrike" cap="none" dirty="0">
              <a:solidFill>
                <a:schemeClr val="hlink"/>
              </a:solidFill>
              <a:latin typeface="Calibri"/>
              <a:ea typeface="Calibri"/>
              <a:cs typeface="Calibri"/>
              <a:sym typeface="Calibri"/>
              <a:hlinkClick r:id="rId5"/>
            </a:endParaRPr>
          </a:p>
        </p:txBody>
      </p:sp>
      <p:pic>
        <p:nvPicPr>
          <p:cNvPr id="222" name="Shape 222"/>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228600" y="685800"/>
            <a:ext cx="2613659" cy="2666998"/>
          </a:xfrm>
          <a:prstGeom prst="rect">
            <a:avLst/>
          </a:prstGeom>
          <a:noFill/>
          <a:ln w="9525" cap="flat" cmpd="sng">
            <a:solidFill>
              <a:srgbClr val="A5A5A5"/>
            </a:solidFill>
            <a:prstDash val="solid"/>
            <a:round/>
            <a:headEnd type="none" w="med" len="med"/>
            <a:tailEnd type="none" w="med" len="med"/>
          </a:ln>
        </p:spPr>
      </p:pic>
      <p:sp>
        <p:nvSpPr>
          <p:cNvPr id="223" name="Shape 223"/>
          <p:cNvSpPr/>
          <p:nvPr/>
        </p:nvSpPr>
        <p:spPr>
          <a:xfrm>
            <a:off x="1447800" y="609600"/>
            <a:ext cx="914400" cy="914400"/>
          </a:xfrm>
          <a:prstGeom prst="ellipse">
            <a:avLst/>
          </a:prstGeom>
          <a:noFill/>
          <a:ln w="25400" cap="flat" cmpd="sng">
            <a:solidFill>
              <a:srgbClr val="C0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Shape 228"/>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572000" y="0"/>
            <a:ext cx="4572000" cy="6858000"/>
          </a:xfrm>
          <a:prstGeom prst="rect">
            <a:avLst/>
          </a:prstGeom>
          <a:noFill/>
          <a:ln w="9525" cap="flat" cmpd="sng">
            <a:solidFill>
              <a:srgbClr val="A5A5A5"/>
            </a:solidFill>
            <a:prstDash val="solid"/>
            <a:miter/>
            <a:headEnd type="none" w="med" len="med"/>
            <a:tailEnd type="none" w="med" len="med"/>
          </a:ln>
        </p:spPr>
      </p:pic>
      <p:sp>
        <p:nvSpPr>
          <p:cNvPr id="229" name="Shape 229"/>
          <p:cNvSpPr txBox="1"/>
          <p:nvPr/>
        </p:nvSpPr>
        <p:spPr>
          <a:xfrm>
            <a:off x="152400" y="152400"/>
            <a:ext cx="4267198" cy="32008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2000" b="1" i="0" u="none" strike="noStrike" cap="none" dirty="0">
                <a:solidFill>
                  <a:schemeClr val="dk1"/>
                </a:solidFill>
                <a:latin typeface="Calibri"/>
                <a:ea typeface="Calibri"/>
                <a:cs typeface="Calibri"/>
                <a:sym typeface="Calibri"/>
              </a:rPr>
              <a:t>TURNER (COMPLETED)</a:t>
            </a:r>
          </a:p>
          <a:p>
            <a:pPr marL="0" marR="0" lvl="0" indent="0" algn="l" rtl="0">
              <a:lnSpc>
                <a:spcPct val="100000"/>
              </a:lnSpc>
              <a:spcBef>
                <a:spcPts val="0"/>
              </a:spcBef>
              <a:spcAft>
                <a:spcPts val="0"/>
              </a:spcAft>
              <a:buClr>
                <a:srgbClr val="000000"/>
              </a:buClr>
              <a:buFont typeface="Arial"/>
              <a:buNone/>
            </a:pPr>
            <a:endParaRPr sz="20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dirty="0">
                <a:solidFill>
                  <a:schemeClr val="dk1"/>
                </a:solidFill>
                <a:latin typeface="Calibri"/>
                <a:ea typeface="Calibri"/>
                <a:cs typeface="Calibri"/>
                <a:sym typeface="Calibri"/>
              </a:rPr>
              <a:t>86 acres in Goose Pond Corridor</a:t>
            </a:r>
          </a:p>
          <a:p>
            <a:pPr marL="0" marR="0" lvl="0" indent="0" algn="l" rtl="0">
              <a:lnSpc>
                <a:spcPct val="100000"/>
              </a:lnSpc>
              <a:spcBef>
                <a:spcPts val="0"/>
              </a:spcBef>
              <a:spcAft>
                <a:spcPts val="0"/>
              </a:spcAft>
              <a:buClr>
                <a:srgbClr val="000000"/>
              </a:buClr>
              <a:buFont typeface="Arial"/>
              <a:buNone/>
            </a:pP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dirty="0">
                <a:solidFill>
                  <a:schemeClr val="dk1"/>
                </a:solidFill>
                <a:latin typeface="Calibri"/>
                <a:ea typeface="Calibri"/>
                <a:cs typeface="Calibri"/>
                <a:sym typeface="Calibri"/>
              </a:rPr>
              <a:t>Partners included Openlands, Ducks Unlimited</a:t>
            </a:r>
          </a:p>
          <a:p>
            <a:pPr marL="0" marR="0" lvl="0" indent="0" algn="l" rtl="0">
              <a:lnSpc>
                <a:spcPct val="100000"/>
              </a:lnSpc>
              <a:spcBef>
                <a:spcPts val="0"/>
              </a:spcBef>
              <a:spcAft>
                <a:spcPts val="0"/>
              </a:spcAft>
              <a:buClr>
                <a:srgbClr val="000000"/>
              </a:buClr>
              <a:buFont typeface="Arial"/>
              <a:buNone/>
            </a:pP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dirty="0">
                <a:solidFill>
                  <a:schemeClr val="dk1"/>
                </a:solidFill>
                <a:latin typeface="Calibri"/>
                <a:ea typeface="Calibri"/>
                <a:cs typeface="Calibri"/>
                <a:sym typeface="Calibri"/>
              </a:rPr>
              <a:t>Funding included Ducks Unlimited, State</a:t>
            </a:r>
            <a:r>
              <a:rPr lang="en-US" sz="1400" b="0" i="0" u="none" strike="noStrike" cap="none" dirty="0">
                <a:solidFill>
                  <a:srgbClr val="000000"/>
                </a:solidFill>
                <a:latin typeface="Arial"/>
                <a:ea typeface="Arial"/>
                <a:cs typeface="Arial"/>
                <a:sym typeface="Arial"/>
              </a:rPr>
              <a:t> </a:t>
            </a:r>
            <a:r>
              <a:rPr lang="en-US" sz="1800" b="0" i="0" u="none" strike="noStrike" cap="none" dirty="0">
                <a:solidFill>
                  <a:schemeClr val="dk1"/>
                </a:solidFill>
                <a:latin typeface="Calibri"/>
                <a:ea typeface="Calibri"/>
                <a:cs typeface="Calibri"/>
                <a:sym typeface="Calibri"/>
              </a:rPr>
              <a:t>of WI – DNR, Friends of Hackmatack NWR, private donors</a:t>
            </a:r>
          </a:p>
          <a:p>
            <a:pPr marL="0" marR="0" lvl="0" indent="0" algn="l" rtl="0">
              <a:lnSpc>
                <a:spcPct val="100000"/>
              </a:lnSpc>
              <a:spcBef>
                <a:spcPts val="0"/>
              </a:spcBef>
              <a:spcAft>
                <a:spcPts val="0"/>
              </a:spcAft>
              <a:buClr>
                <a:schemeClr val="dk1"/>
              </a:buClr>
              <a:buFont typeface="Arial"/>
              <a:buNone/>
            </a:pPr>
            <a:endParaRPr sz="1800" b="0" i="0" u="none" strike="noStrike" cap="none" dirty="0">
              <a:solidFill>
                <a:schemeClr val="dk1"/>
              </a:solidFill>
              <a:latin typeface="Calibri"/>
              <a:ea typeface="Calibri"/>
              <a:cs typeface="Calibri"/>
              <a:sym typeface="Calibri"/>
            </a:endParaRPr>
          </a:p>
        </p:txBody>
      </p:sp>
      <p:sp>
        <p:nvSpPr>
          <p:cNvPr id="230" name="Shape 230"/>
          <p:cNvSpPr txBox="1"/>
          <p:nvPr/>
        </p:nvSpPr>
        <p:spPr>
          <a:xfrm>
            <a:off x="1524000" y="4876800"/>
            <a:ext cx="1066799" cy="30777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KIEBLER</a:t>
            </a:r>
          </a:p>
        </p:txBody>
      </p:sp>
      <p:sp>
        <p:nvSpPr>
          <p:cNvPr id="231" name="Shape 231"/>
          <p:cNvSpPr txBox="1"/>
          <p:nvPr/>
        </p:nvSpPr>
        <p:spPr>
          <a:xfrm>
            <a:off x="2743200" y="5410200"/>
            <a:ext cx="1066799" cy="30777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RICH</a:t>
            </a:r>
          </a:p>
        </p:txBody>
      </p:sp>
      <p:pic>
        <p:nvPicPr>
          <p:cNvPr id="232" name="Shape 232"/>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228600" y="3352800"/>
            <a:ext cx="5029199" cy="3276600"/>
          </a:xfrm>
          <a:prstGeom prst="rect">
            <a:avLst/>
          </a:prstGeom>
          <a:noFill/>
          <a:ln w="9525" cap="flat" cmpd="sng">
            <a:solidFill>
              <a:srgbClr val="A5A5A5"/>
            </a:solidFill>
            <a:prstDash val="solid"/>
            <a:miter/>
            <a:headEnd type="none" w="med" len="med"/>
            <a:tailEnd type="none" w="med" len="med"/>
          </a:ln>
        </p:spPr>
      </p:pic>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Shape 237"/>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524000" y="914400"/>
            <a:ext cx="7239000" cy="5562600"/>
          </a:xfrm>
          <a:prstGeom prst="rect">
            <a:avLst/>
          </a:prstGeom>
          <a:noFill/>
          <a:ln w="9525" cap="flat" cmpd="sng">
            <a:solidFill>
              <a:srgbClr val="A5A5A5"/>
            </a:solidFill>
            <a:prstDash val="solid"/>
            <a:miter/>
            <a:headEnd type="none" w="med" len="med"/>
            <a:tailEnd type="none" w="med" len="med"/>
          </a:ln>
        </p:spPr>
      </p:pic>
      <p:sp>
        <p:nvSpPr>
          <p:cNvPr id="238" name="Shape 238"/>
          <p:cNvSpPr txBox="1"/>
          <p:nvPr/>
        </p:nvSpPr>
        <p:spPr>
          <a:xfrm>
            <a:off x="0" y="228600"/>
            <a:ext cx="9144000" cy="40010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000" b="1" i="0" u="none" strike="noStrike" cap="none">
                <a:solidFill>
                  <a:schemeClr val="dk1"/>
                </a:solidFill>
                <a:latin typeface="Calibri"/>
                <a:ea typeface="Calibri"/>
                <a:cs typeface="Calibri"/>
                <a:sym typeface="Calibri"/>
              </a:rPr>
              <a:t>GREENWOOD CORRIDOR</a:t>
            </a:r>
          </a:p>
        </p:txBody>
      </p:sp>
      <p:sp>
        <p:nvSpPr>
          <p:cNvPr id="239" name="Shape 239"/>
          <p:cNvSpPr txBox="1"/>
          <p:nvPr/>
        </p:nvSpPr>
        <p:spPr>
          <a:xfrm>
            <a:off x="0" y="6488667"/>
            <a:ext cx="3429000" cy="36933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hlink"/>
              </a:buClr>
              <a:buSzPct val="25000"/>
              <a:buFont typeface="Calibri"/>
              <a:buNone/>
            </a:pPr>
            <a:r>
              <a:rPr lang="en-US" sz="1800" b="0" i="0" u="sng" strike="noStrike" cap="none" dirty="0">
                <a:solidFill>
                  <a:schemeClr val="hlink"/>
                </a:solidFill>
                <a:latin typeface="Calibri"/>
                <a:ea typeface="Calibri"/>
                <a:cs typeface="Calibri"/>
                <a:sym typeface="Calibri"/>
                <a:hlinkClick r:id="rId4"/>
              </a:rPr>
              <a:t>Interactive Map</a:t>
            </a:r>
            <a:endParaRPr lang="en-US" sz="1800" b="0" i="0" u="sng" strike="noStrike" cap="none" dirty="0">
              <a:solidFill>
                <a:schemeClr val="hlink"/>
              </a:solidFill>
              <a:latin typeface="Calibri"/>
              <a:ea typeface="Calibri"/>
              <a:cs typeface="Calibri"/>
              <a:sym typeface="Calibri"/>
              <a:hlinkClick r:id="rId5"/>
            </a:endParaRPr>
          </a:p>
        </p:txBody>
      </p:sp>
      <p:pic>
        <p:nvPicPr>
          <p:cNvPr id="240" name="Shape 240"/>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152400" y="762000"/>
            <a:ext cx="2613659" cy="2666998"/>
          </a:xfrm>
          <a:prstGeom prst="rect">
            <a:avLst/>
          </a:prstGeom>
          <a:noFill/>
          <a:ln w="9525" cap="flat" cmpd="sng">
            <a:solidFill>
              <a:srgbClr val="A5A5A5"/>
            </a:solidFill>
            <a:prstDash val="solid"/>
            <a:round/>
            <a:headEnd type="none" w="med" len="med"/>
            <a:tailEnd type="none" w="med" len="med"/>
          </a:ln>
        </p:spPr>
      </p:pic>
      <p:sp>
        <p:nvSpPr>
          <p:cNvPr id="241" name="Shape 241"/>
          <p:cNvSpPr/>
          <p:nvPr/>
        </p:nvSpPr>
        <p:spPr>
          <a:xfrm>
            <a:off x="1371600" y="2057400"/>
            <a:ext cx="914400" cy="914400"/>
          </a:xfrm>
          <a:prstGeom prst="ellipse">
            <a:avLst/>
          </a:prstGeom>
          <a:noFill/>
          <a:ln w="25400" cap="flat" cmpd="sng">
            <a:solidFill>
              <a:srgbClr val="C0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Shape 246"/>
          <p:cNvSpPr txBox="1"/>
          <p:nvPr/>
        </p:nvSpPr>
        <p:spPr>
          <a:xfrm>
            <a:off x="304800" y="269317"/>
            <a:ext cx="3657600" cy="292387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2000" b="1" i="0" u="none" strike="noStrike" cap="none">
                <a:solidFill>
                  <a:schemeClr val="dk1"/>
                </a:solidFill>
                <a:latin typeface="Calibri"/>
                <a:ea typeface="Calibri"/>
                <a:cs typeface="Calibri"/>
                <a:sym typeface="Calibri"/>
              </a:rPr>
              <a:t>MAIN STAY (COMPLETED)</a:t>
            </a:r>
          </a:p>
          <a:p>
            <a:pPr marL="0" marR="0" lvl="0" indent="0" algn="l" rtl="0">
              <a:lnSpc>
                <a:spcPct val="100000"/>
              </a:lnSpc>
              <a:spcBef>
                <a:spcPts val="0"/>
              </a:spcBef>
              <a:spcAft>
                <a:spcPts val="0"/>
              </a:spcAft>
              <a:buClr>
                <a:srgbClr val="000000"/>
              </a:buClr>
              <a:buFont typeface="Arial"/>
              <a:buNone/>
            </a:pPr>
            <a:endParaRPr sz="20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40 acre conservation easement donated to Land Conservancy of McHenry County by Main Stay Therapeutic Farm</a:t>
            </a: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Inside Greenwood Corridor, across the road from Glacial Park</a:t>
            </a: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pic>
        <p:nvPicPr>
          <p:cNvPr id="247" name="Shape 247"/>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524000" y="2971800"/>
            <a:ext cx="6476999" cy="3712115"/>
          </a:xfrm>
          <a:prstGeom prst="rect">
            <a:avLst/>
          </a:prstGeom>
          <a:noFill/>
          <a:ln w="9525" cap="flat" cmpd="sng">
            <a:solidFill>
              <a:srgbClr val="A5A5A5"/>
            </a:solidFill>
            <a:prstDash val="solid"/>
            <a:round/>
            <a:headEnd type="none" w="med" len="med"/>
            <a:tailEnd type="none" w="med" len="med"/>
          </a:ln>
        </p:spPr>
      </p:pic>
      <p:pic>
        <p:nvPicPr>
          <p:cNvPr id="248" name="Shape 248"/>
          <p:cNvPicPr preferRelativeResize="0"/>
          <p:nvPr/>
        </p:nvPicPr>
        <p:blipFill rotWithShape="1">
          <a:blip r:embed="rId4">
            <a:alphaModFix/>
          </a:blip>
          <a:srcRect/>
          <a:stretch/>
        </p:blipFill>
        <p:spPr>
          <a:xfrm>
            <a:off x="4038600" y="228600"/>
            <a:ext cx="4852985" cy="2103806"/>
          </a:xfrm>
          <a:prstGeom prst="rect">
            <a:avLst/>
          </a:prstGeom>
          <a:noFill/>
          <a:ln w="9525" cap="flat" cmpd="sng">
            <a:solidFill>
              <a:srgbClr val="A5A5A5"/>
            </a:solidFill>
            <a:prstDash val="solid"/>
            <a:round/>
            <a:headEnd type="none" w="med" len="med"/>
            <a:tailEnd type="none" w="med" len="med"/>
          </a:ln>
        </p:spPr>
      </p:pic>
      <p:sp>
        <p:nvSpPr>
          <p:cNvPr id="249" name="Shape 249"/>
          <p:cNvSpPr txBox="1"/>
          <p:nvPr/>
        </p:nvSpPr>
        <p:spPr>
          <a:xfrm>
            <a:off x="4038600" y="2362200"/>
            <a:ext cx="4334161" cy="30777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400" b="0" i="1" u="none" strike="noStrike" cap="none">
                <a:solidFill>
                  <a:schemeClr val="dk1"/>
                </a:solidFill>
                <a:latin typeface="Calibri"/>
                <a:ea typeface="Calibri"/>
                <a:cs typeface="Calibri"/>
                <a:sym typeface="Calibri"/>
              </a:rPr>
              <a:t>One of Main Stay’s many therapeutic riding programs</a:t>
            </a:r>
          </a:p>
        </p:txBody>
      </p:sp>
      <p:sp>
        <p:nvSpPr>
          <p:cNvPr id="250" name="Shape 250"/>
          <p:cNvSpPr txBox="1"/>
          <p:nvPr/>
        </p:nvSpPr>
        <p:spPr>
          <a:xfrm>
            <a:off x="5105400" y="4495800"/>
            <a:ext cx="1828800" cy="30777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00"/>
              </a:buClr>
              <a:buSzPct val="25000"/>
              <a:buFont typeface="Arial"/>
              <a:buNone/>
            </a:pPr>
            <a:r>
              <a:rPr lang="en-US" sz="1400" b="1" i="0" u="none" strike="noStrike" cap="none">
                <a:solidFill>
                  <a:srgbClr val="FFFF00"/>
                </a:solidFill>
                <a:latin typeface="Arial"/>
                <a:ea typeface="Arial"/>
                <a:cs typeface="Arial"/>
                <a:sym typeface="Arial"/>
              </a:rPr>
              <a:t>GLACIAL PARK</a:t>
            </a:r>
          </a:p>
        </p:txBody>
      </p:sp>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Shape 255"/>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572000" y="0"/>
            <a:ext cx="4572000" cy="6858000"/>
          </a:xfrm>
          <a:prstGeom prst="rect">
            <a:avLst/>
          </a:prstGeom>
          <a:noFill/>
          <a:ln w="9525" cap="flat" cmpd="sng">
            <a:solidFill>
              <a:srgbClr val="A5A5A5"/>
            </a:solidFill>
            <a:prstDash val="solid"/>
            <a:miter/>
            <a:headEnd type="none" w="med" len="med"/>
            <a:tailEnd type="none" w="med" len="med"/>
          </a:ln>
        </p:spPr>
      </p:pic>
      <p:sp>
        <p:nvSpPr>
          <p:cNvPr id="256" name="Shape 256"/>
          <p:cNvSpPr txBox="1"/>
          <p:nvPr/>
        </p:nvSpPr>
        <p:spPr>
          <a:xfrm>
            <a:off x="152400" y="152400"/>
            <a:ext cx="4343400" cy="29487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2000" b="1" i="0" u="none" strike="noStrike" cap="none" dirty="0">
                <a:solidFill>
                  <a:schemeClr val="dk1"/>
                </a:solidFill>
                <a:latin typeface="Calibri"/>
                <a:ea typeface="Calibri"/>
                <a:cs typeface="Calibri"/>
                <a:sym typeface="Calibri"/>
              </a:rPr>
              <a:t>TRYON CREEK WOODS (COMPLETED)</a:t>
            </a:r>
          </a:p>
          <a:p>
            <a:pPr marL="0" marR="0" lvl="0" indent="0" algn="l" rtl="0">
              <a:lnSpc>
                <a:spcPct val="100000"/>
              </a:lnSpc>
              <a:spcBef>
                <a:spcPts val="0"/>
              </a:spcBef>
              <a:spcAft>
                <a:spcPts val="0"/>
              </a:spcAft>
              <a:buClr>
                <a:srgbClr val="000000"/>
              </a:buClr>
              <a:buFont typeface="Arial"/>
              <a:buNone/>
            </a:pPr>
            <a:endParaRPr sz="20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dirty="0">
                <a:solidFill>
                  <a:schemeClr val="dk1"/>
                </a:solidFill>
                <a:latin typeface="Calibri"/>
                <a:ea typeface="Calibri"/>
                <a:cs typeface="Calibri"/>
                <a:sym typeface="Calibri"/>
              </a:rPr>
              <a:t>About 59 acres in Greenwood Corridor</a:t>
            </a:r>
          </a:p>
          <a:p>
            <a:pPr marL="0" marR="0" lvl="0" indent="0" algn="l" rtl="0">
              <a:lnSpc>
                <a:spcPct val="100000"/>
              </a:lnSpc>
              <a:spcBef>
                <a:spcPts val="0"/>
              </a:spcBef>
              <a:spcAft>
                <a:spcPts val="0"/>
              </a:spcAft>
              <a:buClr>
                <a:srgbClr val="000000"/>
              </a:buClr>
              <a:buFont typeface="Arial"/>
              <a:buNone/>
            </a:pP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dirty="0">
                <a:solidFill>
                  <a:schemeClr val="dk1"/>
                </a:solidFill>
                <a:latin typeface="Calibri"/>
                <a:ea typeface="Calibri"/>
                <a:cs typeface="Calibri"/>
                <a:sym typeface="Calibri"/>
              </a:rPr>
              <a:t> Acquired by MCCD with McHenry County Conservation Foundation funding (Breckenridge parcel) and Land Conservancy of McHenry County funding (White parcel)</a:t>
            </a:r>
          </a:p>
        </p:txBody>
      </p:sp>
      <p:sp>
        <p:nvSpPr>
          <p:cNvPr id="257" name="Shape 257"/>
          <p:cNvSpPr txBox="1"/>
          <p:nvPr/>
        </p:nvSpPr>
        <p:spPr>
          <a:xfrm>
            <a:off x="1524000" y="4876800"/>
            <a:ext cx="1066799" cy="30777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KIEBLER</a:t>
            </a:r>
          </a:p>
        </p:txBody>
      </p:sp>
      <p:sp>
        <p:nvSpPr>
          <p:cNvPr id="258" name="Shape 258"/>
          <p:cNvSpPr txBox="1"/>
          <p:nvPr/>
        </p:nvSpPr>
        <p:spPr>
          <a:xfrm>
            <a:off x="2743200" y="5410200"/>
            <a:ext cx="1066799" cy="30777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RICH</a:t>
            </a:r>
          </a:p>
        </p:txBody>
      </p:sp>
      <p:pic>
        <p:nvPicPr>
          <p:cNvPr id="259" name="Shape 259"/>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152400" y="3200400"/>
            <a:ext cx="6324600" cy="3505200"/>
          </a:xfrm>
          <a:prstGeom prst="rect">
            <a:avLst/>
          </a:prstGeom>
          <a:noFill/>
          <a:ln w="9525" cap="flat" cmpd="sng">
            <a:solidFill>
              <a:srgbClr val="A5A5A5"/>
            </a:solidFill>
            <a:prstDash val="solid"/>
            <a:miter/>
            <a:headEnd type="none" w="med" len="med"/>
            <a:tailEnd type="none" w="med" len="med"/>
          </a:ln>
        </p:spPr>
      </p:pic>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A0296F2-0266-0C40-8982-B6EE6D1CD874}"/>
              </a:ext>
            </a:extLst>
          </p:cNvPr>
          <p:cNvSpPr txBox="1"/>
          <p:nvPr/>
        </p:nvSpPr>
        <p:spPr>
          <a:xfrm>
            <a:off x="0" y="152400"/>
            <a:ext cx="9144000" cy="477054"/>
          </a:xfrm>
          <a:prstGeom prst="rect">
            <a:avLst/>
          </a:prstGeom>
          <a:noFill/>
        </p:spPr>
        <p:txBody>
          <a:bodyPr wrap="square" rtlCol="0">
            <a:spAutoFit/>
          </a:bodyPr>
          <a:lstStyle/>
          <a:p>
            <a:pPr algn="ctr"/>
            <a:r>
              <a:rPr lang="en-US" sz="2500" b="1" dirty="0">
                <a:latin typeface="Calibri" panose="020F0502020204030204" pitchFamily="34" charset="0"/>
                <a:cs typeface="Calibri" panose="020F0502020204030204" pitchFamily="34" charset="0"/>
              </a:rPr>
              <a:t>ALDEN SEDGE MEADOW CORE</a:t>
            </a:r>
          </a:p>
        </p:txBody>
      </p:sp>
      <p:pic>
        <p:nvPicPr>
          <p:cNvPr id="9" name="Picture 8">
            <a:extLst>
              <a:ext uri="{FF2B5EF4-FFF2-40B4-BE49-F238E27FC236}">
                <a16:creationId xmlns:a16="http://schemas.microsoft.com/office/drawing/2014/main" id="{5D8C20A0-74DB-2F4C-8A68-85FA6597B8F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894021" y="650475"/>
            <a:ext cx="6073141" cy="5886357"/>
          </a:xfrm>
          <a:prstGeom prst="rect">
            <a:avLst/>
          </a:prstGeom>
        </p:spPr>
      </p:pic>
      <p:grpSp>
        <p:nvGrpSpPr>
          <p:cNvPr id="10" name="Group 9">
            <a:extLst>
              <a:ext uri="{FF2B5EF4-FFF2-40B4-BE49-F238E27FC236}">
                <a16:creationId xmlns:a16="http://schemas.microsoft.com/office/drawing/2014/main" id="{5CBBD083-8DF9-9445-8DCE-070F9E98E388}"/>
              </a:ext>
            </a:extLst>
          </p:cNvPr>
          <p:cNvGrpSpPr/>
          <p:nvPr/>
        </p:nvGrpSpPr>
        <p:grpSpPr>
          <a:xfrm>
            <a:off x="609600" y="762002"/>
            <a:ext cx="2766059" cy="2666998"/>
            <a:chOff x="609600" y="762002"/>
            <a:chExt cx="2766059" cy="2666998"/>
          </a:xfrm>
        </p:grpSpPr>
        <p:pic>
          <p:nvPicPr>
            <p:cNvPr id="4" name="Shape 206">
              <a:extLst>
                <a:ext uri="{FF2B5EF4-FFF2-40B4-BE49-F238E27FC236}">
                  <a16:creationId xmlns:a16="http://schemas.microsoft.com/office/drawing/2014/main" id="{435BE53E-3D10-E248-9ACE-7D64FF2A51A7}"/>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762000" y="762002"/>
              <a:ext cx="2613659" cy="2666998"/>
            </a:xfrm>
            <a:prstGeom prst="rect">
              <a:avLst/>
            </a:prstGeom>
            <a:noFill/>
            <a:ln w="9525" cap="flat" cmpd="sng">
              <a:solidFill>
                <a:srgbClr val="A5A5A5"/>
              </a:solidFill>
              <a:prstDash val="solid"/>
              <a:round/>
              <a:headEnd type="none" w="med" len="med"/>
              <a:tailEnd type="none" w="med" len="med"/>
            </a:ln>
          </p:spPr>
        </p:pic>
        <p:sp>
          <p:nvSpPr>
            <p:cNvPr id="5" name="Shape 223">
              <a:extLst>
                <a:ext uri="{FF2B5EF4-FFF2-40B4-BE49-F238E27FC236}">
                  <a16:creationId xmlns:a16="http://schemas.microsoft.com/office/drawing/2014/main" id="{18142E96-556E-A043-A609-CD44F3617994}"/>
                </a:ext>
              </a:extLst>
            </p:cNvPr>
            <p:cNvSpPr/>
            <p:nvPr/>
          </p:nvSpPr>
          <p:spPr>
            <a:xfrm>
              <a:off x="609600" y="1371600"/>
              <a:ext cx="914400" cy="914400"/>
            </a:xfrm>
            <a:prstGeom prst="ellipse">
              <a:avLst/>
            </a:prstGeom>
            <a:noFill/>
            <a:ln w="25400" cap="flat" cmpd="sng">
              <a:solidFill>
                <a:srgbClr val="C0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dirty="0">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6649911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CBB4E6-E760-9E42-98A6-334E44E504D3}"/>
              </a:ext>
            </a:extLst>
          </p:cNvPr>
          <p:cNvSpPr txBox="1"/>
          <p:nvPr/>
        </p:nvSpPr>
        <p:spPr>
          <a:xfrm>
            <a:off x="234695" y="568130"/>
            <a:ext cx="3657600" cy="2554545"/>
          </a:xfrm>
          <a:prstGeom prst="rect">
            <a:avLst/>
          </a:prstGeom>
          <a:noFill/>
        </p:spPr>
        <p:txBody>
          <a:bodyPr wrap="square" rtlCol="0">
            <a:spAutoFit/>
          </a:bodyPr>
          <a:lstStyle/>
          <a:p>
            <a:r>
              <a:rPr lang="en-US" sz="2000" b="1" dirty="0">
                <a:solidFill>
                  <a:schemeClr val="dk1"/>
                </a:solidFill>
                <a:latin typeface="Calibri"/>
                <a:cs typeface="Calibri"/>
              </a:rPr>
              <a:t>SPHAR</a:t>
            </a:r>
          </a:p>
          <a:p>
            <a:endParaRPr lang="en-US" dirty="0"/>
          </a:p>
          <a:p>
            <a:r>
              <a:rPr lang="en-US" sz="1800" dirty="0">
                <a:latin typeface="Calibri" panose="020F0502020204030204" pitchFamily="34" charset="0"/>
                <a:cs typeface="Calibri" panose="020F0502020204030204" pitchFamily="34" charset="0"/>
              </a:rPr>
              <a:t>146 acres in Alden Sedge Meadow Core </a:t>
            </a:r>
          </a:p>
          <a:p>
            <a:endParaRPr lang="en-US" sz="18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Contains woodlands, wetlands. Borders the north side of Alden Sedge Meadow. This is one of two sites receiving NAWCA funding.</a:t>
            </a:r>
          </a:p>
        </p:txBody>
      </p:sp>
      <p:pic>
        <p:nvPicPr>
          <p:cNvPr id="5" name="Picture 4">
            <a:extLst>
              <a:ext uri="{FF2B5EF4-FFF2-40B4-BE49-F238E27FC236}">
                <a16:creationId xmlns:a16="http://schemas.microsoft.com/office/drawing/2014/main" id="{3CBB5556-F067-834B-B9DE-EF38B808B242}"/>
              </a:ext>
            </a:extLst>
          </p:cNvPr>
          <p:cNvPicPr>
            <a:picLocks noChangeAspect="1"/>
          </p:cNvPicPr>
          <p:nvPr/>
        </p:nvPicPr>
        <p:blipFill>
          <a:blip r:embed="rId2" cstate="hqprint">
            <a:extLst>
              <a:ext uri="{BEBA8EAE-BF5A-486C-A8C5-ECC9F3942E4B}">
                <a14:imgProps xmlns:a14="http://schemas.microsoft.com/office/drawing/2010/main">
                  <a14:imgLayer r:embed="rId3">
                    <a14:imgEffect>
                      <a14:brightnessContrast bright="18000" contrast="-16000"/>
                    </a14:imgEffect>
                  </a14:imgLayer>
                </a14:imgProps>
              </a:ext>
              <a:ext uri="{28A0092B-C50C-407E-A947-70E740481C1C}">
                <a14:useLocalDpi xmlns:a14="http://schemas.microsoft.com/office/drawing/2010/main"/>
              </a:ext>
            </a:extLst>
          </a:blip>
          <a:stretch>
            <a:fillRect/>
          </a:stretch>
        </p:blipFill>
        <p:spPr>
          <a:xfrm>
            <a:off x="0" y="3735325"/>
            <a:ext cx="4126991" cy="3095243"/>
          </a:xfrm>
          <a:prstGeom prst="rect">
            <a:avLst/>
          </a:prstGeom>
        </p:spPr>
      </p:pic>
      <p:pic>
        <p:nvPicPr>
          <p:cNvPr id="9" name="Picture 8">
            <a:extLst>
              <a:ext uri="{FF2B5EF4-FFF2-40B4-BE49-F238E27FC236}">
                <a16:creationId xmlns:a16="http://schemas.microsoft.com/office/drawing/2014/main" id="{BA6762D1-BC79-D949-A1CC-299A391C594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9803" t="21112" r="16928" b="24444"/>
          <a:stretch/>
        </p:blipFill>
        <p:spPr>
          <a:xfrm rot="5400000">
            <a:off x="4365637" y="-250836"/>
            <a:ext cx="4414748" cy="4916424"/>
          </a:xfrm>
          <a:prstGeom prst="rect">
            <a:avLst/>
          </a:prstGeom>
        </p:spPr>
      </p:pic>
      <p:pic>
        <p:nvPicPr>
          <p:cNvPr id="7" name="Picture 6">
            <a:extLst>
              <a:ext uri="{FF2B5EF4-FFF2-40B4-BE49-F238E27FC236}">
                <a16:creationId xmlns:a16="http://schemas.microsoft.com/office/drawing/2014/main" id="{1DC35DCC-0B81-D04A-855E-F190CD13B02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876800" y="4426169"/>
            <a:ext cx="3505200" cy="2431831"/>
          </a:xfrm>
          <a:prstGeom prst="rect">
            <a:avLst/>
          </a:prstGeom>
        </p:spPr>
      </p:pic>
    </p:spTree>
    <p:extLst>
      <p:ext uri="{BB962C8B-B14F-4D97-AF65-F5344CB8AC3E}">
        <p14:creationId xmlns:p14="http://schemas.microsoft.com/office/powerpoint/2010/main" val="1503125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C1E22-6B26-1D4E-9E82-64C04A1F2BB4}"/>
              </a:ext>
            </a:extLst>
          </p:cNvPr>
          <p:cNvSpPr>
            <a:spLocks noGrp="1"/>
          </p:cNvSpPr>
          <p:nvPr>
            <p:ph type="title"/>
          </p:nvPr>
        </p:nvSpPr>
        <p:spPr>
          <a:xfrm>
            <a:off x="457200" y="152400"/>
            <a:ext cx="8229600" cy="762000"/>
          </a:xfrm>
        </p:spPr>
        <p:txBody>
          <a:bodyPr/>
          <a:lstStyle/>
          <a:p>
            <a:r>
              <a:rPr lang="en-US" sz="2500" b="1" dirty="0"/>
              <a:t>NIPPERSINK CREEK CORRIDOR</a:t>
            </a:r>
          </a:p>
        </p:txBody>
      </p:sp>
      <p:pic>
        <p:nvPicPr>
          <p:cNvPr id="6" name="Picture 5">
            <a:extLst>
              <a:ext uri="{FF2B5EF4-FFF2-40B4-BE49-F238E27FC236}">
                <a16:creationId xmlns:a16="http://schemas.microsoft.com/office/drawing/2014/main" id="{6B379C4C-0AE9-544B-9519-988E704AADE1}"/>
              </a:ext>
            </a:extLst>
          </p:cNvPr>
          <p:cNvPicPr>
            <a:picLocks noChangeAspect="1"/>
          </p:cNvPicPr>
          <p:nvPr/>
        </p:nvPicPr>
        <p:blipFill>
          <a:blip r:embed="rId2"/>
          <a:stretch>
            <a:fillRect/>
          </a:stretch>
        </p:blipFill>
        <p:spPr>
          <a:xfrm>
            <a:off x="2932388" y="911772"/>
            <a:ext cx="5811864" cy="5715000"/>
          </a:xfrm>
          <a:prstGeom prst="rect">
            <a:avLst/>
          </a:prstGeom>
        </p:spPr>
      </p:pic>
      <p:grpSp>
        <p:nvGrpSpPr>
          <p:cNvPr id="8" name="Group 7">
            <a:extLst>
              <a:ext uri="{FF2B5EF4-FFF2-40B4-BE49-F238E27FC236}">
                <a16:creationId xmlns:a16="http://schemas.microsoft.com/office/drawing/2014/main" id="{F377C06C-EE2E-5145-9DB0-91A482F29A70}"/>
              </a:ext>
            </a:extLst>
          </p:cNvPr>
          <p:cNvGrpSpPr/>
          <p:nvPr/>
        </p:nvGrpSpPr>
        <p:grpSpPr>
          <a:xfrm>
            <a:off x="685800" y="1102274"/>
            <a:ext cx="2613659" cy="2666998"/>
            <a:chOff x="261277" y="911772"/>
            <a:chExt cx="2613659" cy="2666998"/>
          </a:xfrm>
        </p:grpSpPr>
        <p:pic>
          <p:nvPicPr>
            <p:cNvPr id="3" name="Shape 206">
              <a:extLst>
                <a:ext uri="{FF2B5EF4-FFF2-40B4-BE49-F238E27FC236}">
                  <a16:creationId xmlns:a16="http://schemas.microsoft.com/office/drawing/2014/main" id="{E9D0144E-19FB-D640-87DE-9B49EA80D31C}"/>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261277" y="911772"/>
              <a:ext cx="2613659" cy="2666998"/>
            </a:xfrm>
            <a:prstGeom prst="rect">
              <a:avLst/>
            </a:prstGeom>
            <a:noFill/>
            <a:ln w="9525" cap="flat" cmpd="sng">
              <a:solidFill>
                <a:srgbClr val="A5A5A5"/>
              </a:solidFill>
              <a:prstDash val="solid"/>
              <a:round/>
              <a:headEnd type="none" w="med" len="med"/>
              <a:tailEnd type="none" w="med" len="med"/>
            </a:ln>
          </p:spPr>
        </p:pic>
        <p:sp>
          <p:nvSpPr>
            <p:cNvPr id="4" name="Shape 223">
              <a:extLst>
                <a:ext uri="{FF2B5EF4-FFF2-40B4-BE49-F238E27FC236}">
                  <a16:creationId xmlns:a16="http://schemas.microsoft.com/office/drawing/2014/main" id="{4D7DA0AE-DDC1-5146-8A70-CD72AA5A88B8}"/>
                </a:ext>
              </a:extLst>
            </p:cNvPr>
            <p:cNvSpPr/>
            <p:nvPr/>
          </p:nvSpPr>
          <p:spPr>
            <a:xfrm>
              <a:off x="533400" y="2057400"/>
              <a:ext cx="838200" cy="762000"/>
            </a:xfrm>
            <a:prstGeom prst="ellipse">
              <a:avLst/>
            </a:prstGeom>
            <a:noFill/>
            <a:ln w="25400" cap="flat" cmpd="sng">
              <a:solidFill>
                <a:srgbClr val="C0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2031627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p:nvPr/>
        </p:nvSpPr>
        <p:spPr>
          <a:xfrm>
            <a:off x="152400" y="152400"/>
            <a:ext cx="8839199" cy="1585048"/>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500" b="1" i="0" u="none" strike="noStrike" cap="none">
                <a:solidFill>
                  <a:schemeClr val="dk1"/>
                </a:solidFill>
                <a:latin typeface="Calibri"/>
                <a:ea typeface="Calibri"/>
                <a:cs typeface="Calibri"/>
                <a:sym typeface="Calibri"/>
              </a:rPr>
              <a:t>Goals of Hackmatack NWR</a:t>
            </a: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ct val="100000"/>
              <a:buFont typeface="Calibri"/>
              <a:buAutoNum type="arabicParenR"/>
            </a:pPr>
            <a:r>
              <a:rPr lang="en-US" sz="1800" b="0" i="0" u="none" strike="noStrike" cap="none">
                <a:solidFill>
                  <a:schemeClr val="dk1"/>
                </a:solidFill>
                <a:latin typeface="Calibri"/>
                <a:ea typeface="Calibri"/>
                <a:cs typeface="Calibri"/>
                <a:sym typeface="Calibri"/>
              </a:rPr>
              <a:t>Protect wetlands and grasslands, and protect and enhance habitats for grassland-dependent and other migratory birds</a:t>
            </a:r>
          </a:p>
        </p:txBody>
      </p:sp>
      <p:pic>
        <p:nvPicPr>
          <p:cNvPr id="101" name="Shape 101"/>
          <p:cNvPicPr preferRelativeResize="0"/>
          <p:nvPr/>
        </p:nvPicPr>
        <p:blipFill rotWithShape="1">
          <a:blip r:embed="rId3">
            <a:alphaModFix/>
          </a:blip>
          <a:srcRect/>
          <a:stretch/>
        </p:blipFill>
        <p:spPr>
          <a:xfrm>
            <a:off x="609600" y="2819400"/>
            <a:ext cx="4323680" cy="2819400"/>
          </a:xfrm>
          <a:prstGeom prst="rect">
            <a:avLst/>
          </a:prstGeom>
          <a:noFill/>
          <a:ln w="9525" cap="flat" cmpd="sng">
            <a:solidFill>
              <a:srgbClr val="A5A5A5"/>
            </a:solidFill>
            <a:prstDash val="solid"/>
            <a:round/>
            <a:headEnd type="none" w="med" len="med"/>
            <a:tailEnd type="none" w="med" len="med"/>
          </a:ln>
        </p:spPr>
      </p:pic>
      <p:pic>
        <p:nvPicPr>
          <p:cNvPr id="102" name="Shape 102"/>
          <p:cNvPicPr preferRelativeResize="0"/>
          <p:nvPr/>
        </p:nvPicPr>
        <p:blipFill rotWithShape="1">
          <a:blip r:embed="rId4">
            <a:alphaModFix/>
          </a:blip>
          <a:srcRect/>
          <a:stretch/>
        </p:blipFill>
        <p:spPr>
          <a:xfrm>
            <a:off x="5486400" y="1905000"/>
            <a:ext cx="3075808" cy="4471866"/>
          </a:xfrm>
          <a:prstGeom prst="rect">
            <a:avLst/>
          </a:prstGeom>
          <a:noFill/>
          <a:ln w="9525" cap="flat" cmpd="sng">
            <a:solidFill>
              <a:srgbClr val="A5A5A5"/>
            </a:solidFill>
            <a:prstDash val="solid"/>
            <a:round/>
            <a:headEnd type="none" w="med" len="med"/>
            <a:tailEnd type="none" w="med" len="med"/>
          </a:ln>
        </p:spPr>
      </p:pic>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671DD-5848-7240-9271-47D9E95DC2C5}"/>
              </a:ext>
            </a:extLst>
          </p:cNvPr>
          <p:cNvSpPr>
            <a:spLocks noGrp="1"/>
          </p:cNvSpPr>
          <p:nvPr>
            <p:ph type="title"/>
          </p:nvPr>
        </p:nvSpPr>
        <p:spPr>
          <a:xfrm>
            <a:off x="152400" y="169040"/>
            <a:ext cx="3003081" cy="3154363"/>
          </a:xfrm>
        </p:spPr>
        <p:txBody>
          <a:bodyPr anchor="t"/>
          <a:lstStyle/>
          <a:p>
            <a:pPr algn="l"/>
            <a:r>
              <a:rPr lang="en-US" sz="2000" b="1" dirty="0">
                <a:sym typeface="Arial"/>
              </a:rPr>
              <a:t>WEXLER &amp; SANTOS</a:t>
            </a:r>
            <a:br>
              <a:rPr lang="en-US" sz="2000" b="1" dirty="0">
                <a:sym typeface="Arial"/>
              </a:rPr>
            </a:br>
            <a:br>
              <a:rPr lang="en-US" sz="2000" dirty="0">
                <a:sym typeface="Arial"/>
              </a:rPr>
            </a:br>
            <a:r>
              <a:rPr lang="en-US" sz="1800" dirty="0">
                <a:sym typeface="Arial"/>
              </a:rPr>
              <a:t>55 acres in </a:t>
            </a:r>
            <a:r>
              <a:rPr lang="en-US" sz="1800" dirty="0" err="1">
                <a:sym typeface="Arial"/>
              </a:rPr>
              <a:t>Nippersink</a:t>
            </a:r>
            <a:r>
              <a:rPr lang="en-US" sz="1800" dirty="0">
                <a:sym typeface="Arial"/>
              </a:rPr>
              <a:t> Creek Corridor</a:t>
            </a:r>
            <a:br>
              <a:rPr lang="en-US" sz="1800" dirty="0">
                <a:sym typeface="Arial"/>
              </a:rPr>
            </a:br>
            <a:br>
              <a:rPr lang="en-US" sz="1800" dirty="0">
                <a:sym typeface="Arial"/>
              </a:rPr>
            </a:br>
            <a:r>
              <a:rPr lang="en-US" sz="1800" dirty="0">
                <a:sym typeface="Arial"/>
              </a:rPr>
              <a:t>Contains woodland, 0.25 miles of </a:t>
            </a:r>
            <a:r>
              <a:rPr lang="en-US" sz="1800" dirty="0" err="1">
                <a:sym typeface="Arial"/>
              </a:rPr>
              <a:t>Nippersink</a:t>
            </a:r>
            <a:r>
              <a:rPr lang="en-US" sz="1800" dirty="0">
                <a:sym typeface="Arial"/>
              </a:rPr>
              <a:t> Creek and 0.2 miles of </a:t>
            </a:r>
            <a:r>
              <a:rPr lang="en-US" sz="1800" dirty="0" err="1">
                <a:sym typeface="Arial"/>
              </a:rPr>
              <a:t>Nippersink</a:t>
            </a:r>
            <a:r>
              <a:rPr lang="en-US" sz="1800" dirty="0">
                <a:sym typeface="Arial"/>
              </a:rPr>
              <a:t> Creek headwaters. Borders the west side of Winding Creek. Witness tree on site.</a:t>
            </a:r>
            <a:endParaRPr lang="en-US" sz="1800" b="1" dirty="0">
              <a:sym typeface="Arial"/>
            </a:endParaRPr>
          </a:p>
        </p:txBody>
      </p:sp>
      <p:pic>
        <p:nvPicPr>
          <p:cNvPr id="4" name="Picture 3">
            <a:extLst>
              <a:ext uri="{FF2B5EF4-FFF2-40B4-BE49-F238E27FC236}">
                <a16:creationId xmlns:a16="http://schemas.microsoft.com/office/drawing/2014/main" id="{98DBE04A-3D9B-394C-A75D-22241FCCF19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6928" t="26667" r="23791" b="37778"/>
          <a:stretch/>
        </p:blipFill>
        <p:spPr>
          <a:xfrm>
            <a:off x="3155481" y="463331"/>
            <a:ext cx="5988519" cy="4648200"/>
          </a:xfrm>
          <a:prstGeom prst="rect">
            <a:avLst/>
          </a:prstGeom>
        </p:spPr>
      </p:pic>
      <p:pic>
        <p:nvPicPr>
          <p:cNvPr id="6" name="Picture 5">
            <a:extLst>
              <a:ext uri="{FF2B5EF4-FFF2-40B4-BE49-F238E27FC236}">
                <a16:creationId xmlns:a16="http://schemas.microsoft.com/office/drawing/2014/main" id="{3FC4EA9A-6019-DF47-9795-A18A8F30ADE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04800" y="3397469"/>
            <a:ext cx="2590800" cy="3454400"/>
          </a:xfrm>
          <a:prstGeom prst="rect">
            <a:avLst/>
          </a:prstGeom>
        </p:spPr>
      </p:pic>
    </p:spTree>
    <p:extLst>
      <p:ext uri="{BB962C8B-B14F-4D97-AF65-F5344CB8AC3E}">
        <p14:creationId xmlns:p14="http://schemas.microsoft.com/office/powerpoint/2010/main" val="9956213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7C4FFC-DEF9-B34C-B989-9E9E27DF4D2B}"/>
              </a:ext>
            </a:extLst>
          </p:cNvPr>
          <p:cNvPicPr>
            <a:picLocks noChangeAspect="1"/>
          </p:cNvPicPr>
          <p:nvPr/>
        </p:nvPicPr>
        <p:blipFill>
          <a:blip r:embed="rId2"/>
          <a:stretch>
            <a:fillRect/>
          </a:stretch>
        </p:blipFill>
        <p:spPr>
          <a:xfrm>
            <a:off x="3352800" y="914400"/>
            <a:ext cx="5032022" cy="5866477"/>
          </a:xfrm>
          <a:prstGeom prst="rect">
            <a:avLst/>
          </a:prstGeom>
        </p:spPr>
      </p:pic>
      <p:sp>
        <p:nvSpPr>
          <p:cNvPr id="2" name="Title 1">
            <a:extLst>
              <a:ext uri="{FF2B5EF4-FFF2-40B4-BE49-F238E27FC236}">
                <a16:creationId xmlns:a16="http://schemas.microsoft.com/office/drawing/2014/main" id="{D2FC1E22-6B26-1D4E-9E82-64C04A1F2BB4}"/>
              </a:ext>
            </a:extLst>
          </p:cNvPr>
          <p:cNvSpPr>
            <a:spLocks noGrp="1"/>
          </p:cNvSpPr>
          <p:nvPr>
            <p:ph type="title"/>
          </p:nvPr>
        </p:nvSpPr>
        <p:spPr>
          <a:xfrm>
            <a:off x="457200" y="152400"/>
            <a:ext cx="8229600" cy="762000"/>
          </a:xfrm>
        </p:spPr>
        <p:txBody>
          <a:bodyPr/>
          <a:lstStyle/>
          <a:p>
            <a:r>
              <a:rPr lang="en-US" sz="2500" b="1" dirty="0"/>
              <a:t>BUFFALO HEAD CORE</a:t>
            </a:r>
          </a:p>
        </p:txBody>
      </p:sp>
      <p:grpSp>
        <p:nvGrpSpPr>
          <p:cNvPr id="7" name="Group 6">
            <a:extLst>
              <a:ext uri="{FF2B5EF4-FFF2-40B4-BE49-F238E27FC236}">
                <a16:creationId xmlns:a16="http://schemas.microsoft.com/office/drawing/2014/main" id="{8D2ACF9C-4A80-4B45-8619-06A8E746B448}"/>
              </a:ext>
            </a:extLst>
          </p:cNvPr>
          <p:cNvGrpSpPr/>
          <p:nvPr/>
        </p:nvGrpSpPr>
        <p:grpSpPr>
          <a:xfrm>
            <a:off x="177800" y="914400"/>
            <a:ext cx="2613659" cy="2666998"/>
            <a:chOff x="304800" y="952501"/>
            <a:chExt cx="2613659" cy="2666998"/>
          </a:xfrm>
        </p:grpSpPr>
        <p:pic>
          <p:nvPicPr>
            <p:cNvPr id="3" name="Shape 206">
              <a:extLst>
                <a:ext uri="{FF2B5EF4-FFF2-40B4-BE49-F238E27FC236}">
                  <a16:creationId xmlns:a16="http://schemas.microsoft.com/office/drawing/2014/main" id="{E9D0144E-19FB-D640-87DE-9B49EA80D31C}"/>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304800" y="952501"/>
              <a:ext cx="2613659" cy="2666998"/>
            </a:xfrm>
            <a:prstGeom prst="rect">
              <a:avLst/>
            </a:prstGeom>
            <a:noFill/>
            <a:ln w="9525" cap="flat" cmpd="sng">
              <a:solidFill>
                <a:srgbClr val="A5A5A5"/>
              </a:solidFill>
              <a:prstDash val="solid"/>
              <a:round/>
              <a:headEnd type="none" w="med" len="med"/>
              <a:tailEnd type="none" w="med" len="med"/>
            </a:ln>
          </p:spPr>
        </p:pic>
        <p:sp>
          <p:nvSpPr>
            <p:cNvPr id="4" name="Shape 223">
              <a:extLst>
                <a:ext uri="{FF2B5EF4-FFF2-40B4-BE49-F238E27FC236}">
                  <a16:creationId xmlns:a16="http://schemas.microsoft.com/office/drawing/2014/main" id="{4D7DA0AE-DDC1-5146-8A70-CD72AA5A88B8}"/>
                </a:ext>
              </a:extLst>
            </p:cNvPr>
            <p:cNvSpPr/>
            <p:nvPr/>
          </p:nvSpPr>
          <p:spPr>
            <a:xfrm>
              <a:off x="914400" y="1066800"/>
              <a:ext cx="838200" cy="762000"/>
            </a:xfrm>
            <a:prstGeom prst="ellipse">
              <a:avLst/>
            </a:prstGeom>
            <a:noFill/>
            <a:ln w="25400" cap="flat" cmpd="sng">
              <a:solidFill>
                <a:srgbClr val="C0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1480585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974BD7-2996-B14B-B8FE-3E3F8E414EFC}"/>
              </a:ext>
            </a:extLst>
          </p:cNvPr>
          <p:cNvSpPr txBox="1"/>
          <p:nvPr/>
        </p:nvSpPr>
        <p:spPr>
          <a:xfrm>
            <a:off x="381000" y="228600"/>
            <a:ext cx="3276600" cy="2092881"/>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KUNDERT</a:t>
            </a:r>
          </a:p>
          <a:p>
            <a:endParaRPr lang="en-US" sz="20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181 acres in Buffalo Head Core</a:t>
            </a:r>
          </a:p>
          <a:p>
            <a:endParaRPr lang="en-US" sz="18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Contains wetlands with peat. </a:t>
            </a:r>
          </a:p>
          <a:p>
            <a:r>
              <a:rPr lang="en-US" sz="1800" dirty="0">
                <a:latin typeface="Calibri" panose="020F0502020204030204" pitchFamily="34" charset="0"/>
                <a:cs typeface="Calibri" panose="020F0502020204030204" pitchFamily="34" charset="0"/>
              </a:rPr>
              <a:t>Borders the east side of an MCCD property.</a:t>
            </a:r>
          </a:p>
        </p:txBody>
      </p:sp>
      <p:pic>
        <p:nvPicPr>
          <p:cNvPr id="5" name="Picture 4">
            <a:extLst>
              <a:ext uri="{FF2B5EF4-FFF2-40B4-BE49-F238E27FC236}">
                <a16:creationId xmlns:a16="http://schemas.microsoft.com/office/drawing/2014/main" id="{5B97E5DB-04DE-854D-AC79-600768C50E3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2140"/>
          <a:stretch/>
        </p:blipFill>
        <p:spPr>
          <a:xfrm rot="5400000">
            <a:off x="1034612" y="2830566"/>
            <a:ext cx="2895600" cy="5143500"/>
          </a:xfrm>
          <a:prstGeom prst="rect">
            <a:avLst/>
          </a:prstGeom>
        </p:spPr>
      </p:pic>
      <p:pic>
        <p:nvPicPr>
          <p:cNvPr id="7" name="Picture 6">
            <a:extLst>
              <a:ext uri="{FF2B5EF4-FFF2-40B4-BE49-F238E27FC236}">
                <a16:creationId xmlns:a16="http://schemas.microsoft.com/office/drawing/2014/main" id="{BE3037F5-F486-5A45-877E-21CF28D2EFD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
          <a:stretch/>
        </p:blipFill>
        <p:spPr>
          <a:xfrm>
            <a:off x="5102772" y="4163770"/>
            <a:ext cx="3965028" cy="2686345"/>
          </a:xfrm>
          <a:prstGeom prst="rect">
            <a:avLst/>
          </a:prstGeom>
        </p:spPr>
      </p:pic>
      <p:pic>
        <p:nvPicPr>
          <p:cNvPr id="9" name="Picture 8">
            <a:extLst>
              <a:ext uri="{FF2B5EF4-FFF2-40B4-BE49-F238E27FC236}">
                <a16:creationId xmlns:a16="http://schemas.microsoft.com/office/drawing/2014/main" id="{9C71BFB4-505B-0343-A1BB-AB116E51216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810000" y="7884"/>
            <a:ext cx="5334000" cy="4121728"/>
          </a:xfrm>
          <a:prstGeom prst="rect">
            <a:avLst/>
          </a:prstGeom>
        </p:spPr>
      </p:pic>
    </p:spTree>
    <p:extLst>
      <p:ext uri="{BB962C8B-B14F-4D97-AF65-F5344CB8AC3E}">
        <p14:creationId xmlns:p14="http://schemas.microsoft.com/office/powerpoint/2010/main" val="14380579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p:nvPr/>
        </p:nvSpPr>
        <p:spPr>
          <a:xfrm>
            <a:off x="0" y="2438400"/>
            <a:ext cx="9144000" cy="86177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500" b="1" i="0" u="none" strike="noStrike" cap="none">
                <a:solidFill>
                  <a:schemeClr val="dk1"/>
                </a:solidFill>
                <a:latin typeface="Calibri"/>
                <a:ea typeface="Calibri"/>
                <a:cs typeface="Calibri"/>
                <a:sym typeface="Calibri"/>
              </a:rPr>
              <a:t>WORK OUTSIDE CORES </a:t>
            </a:r>
          </a:p>
          <a:p>
            <a:pPr marL="0" marR="0" lvl="0" indent="0" algn="ctr" rtl="0">
              <a:lnSpc>
                <a:spcPct val="100000"/>
              </a:lnSpc>
              <a:spcBef>
                <a:spcPts val="0"/>
              </a:spcBef>
              <a:spcAft>
                <a:spcPts val="0"/>
              </a:spcAft>
              <a:buClr>
                <a:schemeClr val="dk1"/>
              </a:buClr>
              <a:buSzPct val="25000"/>
              <a:buFont typeface="Calibri"/>
              <a:buNone/>
            </a:pPr>
            <a:r>
              <a:rPr lang="en-US" sz="2500" b="1" i="0" u="none" strike="noStrike" cap="none">
                <a:solidFill>
                  <a:schemeClr val="dk1"/>
                </a:solidFill>
                <a:latin typeface="Calibri"/>
                <a:ea typeface="Calibri"/>
                <a:cs typeface="Calibri"/>
                <a:sym typeface="Calibri"/>
              </a:rPr>
              <a:t>WITH REFUGE IMPACTS</a:t>
            </a:r>
          </a:p>
        </p:txBody>
      </p:sp>
      <p:sp>
        <p:nvSpPr>
          <p:cNvPr id="265" name="Shape 265"/>
          <p:cNvSpPr txBox="1"/>
          <p:nvPr/>
        </p:nvSpPr>
        <p:spPr>
          <a:xfrm>
            <a:off x="0" y="6488667"/>
            <a:ext cx="3429000" cy="36933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hlink"/>
              </a:buClr>
              <a:buSzPct val="25000"/>
              <a:buFont typeface="Calibri"/>
              <a:buNone/>
            </a:pPr>
            <a:r>
              <a:rPr lang="en-US" sz="1800" b="0" i="0" u="sng" strike="noStrike" cap="none" dirty="0">
                <a:solidFill>
                  <a:schemeClr val="hlink"/>
                </a:solidFill>
                <a:latin typeface="Calibri"/>
                <a:ea typeface="Calibri"/>
                <a:cs typeface="Calibri"/>
                <a:sym typeface="Calibri"/>
                <a:hlinkClick r:id="rId3"/>
              </a:rPr>
              <a:t>Interactive Map</a:t>
            </a:r>
            <a:endParaRPr lang="en-US" sz="1800" b="0" i="0" u="sng" strike="noStrike" cap="none" dirty="0">
              <a:solidFill>
                <a:schemeClr val="hlink"/>
              </a:solidFill>
              <a:latin typeface="Calibri"/>
              <a:ea typeface="Calibri"/>
              <a:cs typeface="Calibri"/>
              <a:sym typeface="Calibri"/>
              <a:hlinkClick r:id="rId4"/>
            </a:endParaRPr>
          </a:p>
        </p:txBody>
      </p:sp>
    </p:spTree>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Shape 270"/>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6248400" y="304800"/>
            <a:ext cx="2438399" cy="3657600"/>
          </a:xfrm>
          <a:prstGeom prst="rect">
            <a:avLst/>
          </a:prstGeom>
          <a:noFill/>
          <a:ln w="9525" cap="flat" cmpd="sng">
            <a:solidFill>
              <a:srgbClr val="A5A5A5"/>
            </a:solidFill>
            <a:prstDash val="solid"/>
            <a:miter/>
            <a:headEnd type="none" w="med" len="med"/>
            <a:tailEnd type="none" w="med" len="med"/>
          </a:ln>
        </p:spPr>
      </p:pic>
      <p:sp>
        <p:nvSpPr>
          <p:cNvPr id="271" name="Shape 271"/>
          <p:cNvSpPr txBox="1"/>
          <p:nvPr/>
        </p:nvSpPr>
        <p:spPr>
          <a:xfrm>
            <a:off x="152400" y="152400"/>
            <a:ext cx="4572000" cy="544764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2000" b="1" i="0" u="none" strike="noStrike" cap="none">
                <a:solidFill>
                  <a:schemeClr val="dk1"/>
                </a:solidFill>
                <a:latin typeface="Calibri"/>
                <a:ea typeface="Calibri"/>
                <a:cs typeface="Calibri"/>
                <a:sym typeface="Calibri"/>
              </a:rPr>
              <a:t>KEIBLER-RICH NATURAL AREA (COMPLETED)</a:t>
            </a:r>
          </a:p>
          <a:p>
            <a:pPr marL="0" marR="0" lvl="0" indent="0" algn="l" rtl="0">
              <a:lnSpc>
                <a:spcPct val="100000"/>
              </a:lnSpc>
              <a:spcBef>
                <a:spcPts val="0"/>
              </a:spcBef>
              <a:spcAft>
                <a:spcPts val="0"/>
              </a:spcAft>
              <a:buClr>
                <a:srgbClr val="000000"/>
              </a:buClr>
              <a:buFont typeface="Arial"/>
              <a:buNone/>
            </a:pPr>
            <a:endParaRPr sz="20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84 acres with hydrological connection to</a:t>
            </a: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Hackmatack’s Alden Sedge Meadow Core Area, including Keibler (73 acre conservation</a:t>
            </a: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easement donation) and Rich (11 acre</a:t>
            </a: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acquisition)</a:t>
            </a: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Contains part of Alden Creek, a primary</a:t>
            </a: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feeder stream into the official headwaters</a:t>
            </a: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 of the Nippersink Creek nearby</a:t>
            </a: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Protected habitats include riparian areas, sedge meadow, oak savanna</a:t>
            </a:r>
          </a:p>
          <a:p>
            <a:pPr marL="0" marR="0" lvl="0" indent="0" algn="l" rtl="0">
              <a:lnSpc>
                <a:spcPct val="100000"/>
              </a:lnSpc>
              <a:spcBef>
                <a:spcPts val="0"/>
              </a:spcBef>
              <a:spcAft>
                <a:spcPts val="0"/>
              </a:spcAft>
              <a:buClr>
                <a:schemeClr val="dk1"/>
              </a:buClr>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Partners included McHenry County Conservation District, Land Conservancy of McHenry County, Openlands, private landowners</a:t>
            </a:r>
          </a:p>
        </p:txBody>
      </p:sp>
      <p:sp>
        <p:nvSpPr>
          <p:cNvPr id="272" name="Shape 272"/>
          <p:cNvSpPr txBox="1"/>
          <p:nvPr/>
        </p:nvSpPr>
        <p:spPr>
          <a:xfrm>
            <a:off x="2743200" y="5410200"/>
            <a:ext cx="1066799" cy="30777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RICH</a:t>
            </a:r>
          </a:p>
        </p:txBody>
      </p:sp>
      <p:pic>
        <p:nvPicPr>
          <p:cNvPr id="273" name="Shape 273"/>
          <p:cNvPicPr preferRelativeResize="0"/>
          <p:nvPr/>
        </p:nvPicPr>
        <p:blipFill rotWithShape="1">
          <a:blip r:embed="rId4">
            <a:alphaModFix/>
          </a:blip>
          <a:srcRect/>
          <a:stretch/>
        </p:blipFill>
        <p:spPr>
          <a:xfrm>
            <a:off x="4953000" y="2895600"/>
            <a:ext cx="2438399" cy="3670707"/>
          </a:xfrm>
          <a:prstGeom prst="rect">
            <a:avLst/>
          </a:prstGeom>
          <a:noFill/>
          <a:ln w="9525" cap="flat" cmpd="sng">
            <a:solidFill>
              <a:srgbClr val="A5A5A5"/>
            </a:solidFill>
            <a:prstDash val="solid"/>
            <a:round/>
            <a:headEnd type="none" w="med" len="med"/>
            <a:tailEnd type="none" w="med" len="med"/>
          </a:ln>
        </p:spPr>
      </p:pic>
    </p:spTree>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grpSp>
        <p:nvGrpSpPr>
          <p:cNvPr id="278" name="Shape 278"/>
          <p:cNvGrpSpPr/>
          <p:nvPr/>
        </p:nvGrpSpPr>
        <p:grpSpPr>
          <a:xfrm>
            <a:off x="381000" y="304800"/>
            <a:ext cx="6781800" cy="4418445"/>
            <a:chOff x="228600" y="228597"/>
            <a:chExt cx="6781800" cy="4418445"/>
          </a:xfrm>
        </p:grpSpPr>
        <p:pic>
          <p:nvPicPr>
            <p:cNvPr id="279" name="Shape 279"/>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228600" y="228597"/>
              <a:ext cx="6781800" cy="4418445"/>
            </a:xfrm>
            <a:prstGeom prst="rect">
              <a:avLst/>
            </a:prstGeom>
            <a:noFill/>
            <a:ln w="9525" cap="flat" cmpd="sng">
              <a:solidFill>
                <a:srgbClr val="A5A5A5"/>
              </a:solidFill>
              <a:prstDash val="solid"/>
              <a:miter/>
              <a:headEnd type="none" w="med" len="med"/>
              <a:tailEnd type="none" w="med" len="med"/>
            </a:ln>
          </p:spPr>
        </p:pic>
        <p:sp>
          <p:nvSpPr>
            <p:cNvPr id="280" name="Shape 280"/>
            <p:cNvSpPr txBox="1"/>
            <p:nvPr/>
          </p:nvSpPr>
          <p:spPr>
            <a:xfrm>
              <a:off x="1066800" y="1752600"/>
              <a:ext cx="1066799" cy="307777"/>
            </a:xfrm>
            <a:prstGeom prst="rect">
              <a:avLst/>
            </a:prstGeom>
            <a:noFill/>
            <a:ln w="9525" cap="flat" cmpd="sng">
              <a:solidFill>
                <a:srgbClr val="A5A5A5"/>
              </a:solidFill>
              <a:prstDash val="solid"/>
              <a:round/>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KIEBLER</a:t>
              </a:r>
            </a:p>
          </p:txBody>
        </p:sp>
        <p:sp>
          <p:nvSpPr>
            <p:cNvPr id="281" name="Shape 281"/>
            <p:cNvSpPr txBox="1"/>
            <p:nvPr/>
          </p:nvSpPr>
          <p:spPr>
            <a:xfrm>
              <a:off x="2590800" y="2895600"/>
              <a:ext cx="1066799" cy="307777"/>
            </a:xfrm>
            <a:prstGeom prst="rect">
              <a:avLst/>
            </a:prstGeom>
            <a:noFill/>
            <a:ln w="9525" cap="flat" cmpd="sng">
              <a:solidFill>
                <a:srgbClr val="A5A5A5"/>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RICH</a:t>
              </a:r>
            </a:p>
          </p:txBody>
        </p:sp>
      </p:grpSp>
      <p:pic>
        <p:nvPicPr>
          <p:cNvPr id="282" name="Shape 282"/>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6019800" y="3886200"/>
            <a:ext cx="2743199" cy="2590800"/>
          </a:xfrm>
          <a:prstGeom prst="rect">
            <a:avLst/>
          </a:prstGeom>
          <a:noFill/>
          <a:ln w="9525" cap="flat" cmpd="sng">
            <a:solidFill>
              <a:srgbClr val="A5A5A5"/>
            </a:solidFill>
            <a:prstDash val="solid"/>
            <a:round/>
            <a:headEnd type="none" w="med" len="med"/>
            <a:tailEnd type="none" w="med" len="med"/>
          </a:ln>
        </p:spPr>
      </p:pic>
      <p:sp>
        <p:nvSpPr>
          <p:cNvPr id="283" name="Shape 283"/>
          <p:cNvSpPr/>
          <p:nvPr/>
        </p:nvSpPr>
        <p:spPr>
          <a:xfrm>
            <a:off x="6285271" y="4636662"/>
            <a:ext cx="265470" cy="281423"/>
          </a:xfrm>
          <a:prstGeom prst="star5">
            <a:avLst>
              <a:gd name="adj" fmla="val 19098"/>
              <a:gd name="hf" fmla="val 105146"/>
              <a:gd name="vf" fmla="val 110557"/>
            </a:avLst>
          </a:prstGeom>
          <a:solidFill>
            <a:srgbClr val="C00000"/>
          </a:solidFill>
          <a:ln w="25400" cap="flat" cmpd="sng">
            <a:solidFill>
              <a:srgbClr val="C0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84" name="Shape 284"/>
          <p:cNvSpPr txBox="1"/>
          <p:nvPr/>
        </p:nvSpPr>
        <p:spPr>
          <a:xfrm>
            <a:off x="3733800" y="457200"/>
            <a:ext cx="2133598" cy="30777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ALDEN SEDGE MEADOW</a:t>
            </a:r>
          </a:p>
        </p:txBody>
      </p:sp>
      <p:pic>
        <p:nvPicPr>
          <p:cNvPr id="285" name="Shape 285"/>
          <p:cNvPicPr preferRelativeResize="0"/>
          <p:nvPr/>
        </p:nvPicPr>
        <p:blipFill rotWithShape="1">
          <a:blip r:embed="rId5">
            <a:alphaModFix/>
          </a:blip>
          <a:srcRect/>
          <a:stretch/>
        </p:blipFill>
        <p:spPr>
          <a:xfrm>
            <a:off x="304800" y="5105400"/>
            <a:ext cx="2457059" cy="609599"/>
          </a:xfrm>
          <a:prstGeom prst="rect">
            <a:avLst/>
          </a:prstGeom>
          <a:noFill/>
          <a:ln>
            <a:noFill/>
          </a:ln>
        </p:spPr>
      </p:pic>
      <p:pic>
        <p:nvPicPr>
          <p:cNvPr id="286" name="Shape 286"/>
          <p:cNvPicPr preferRelativeResize="0"/>
          <p:nvPr/>
        </p:nvPicPr>
        <p:blipFill rotWithShape="1">
          <a:blip r:embed="rId6">
            <a:alphaModFix/>
          </a:blip>
          <a:srcRect/>
          <a:stretch/>
        </p:blipFill>
        <p:spPr>
          <a:xfrm>
            <a:off x="2438400" y="5562600"/>
            <a:ext cx="1958213" cy="1095375"/>
          </a:xfrm>
          <a:prstGeom prst="rect">
            <a:avLst/>
          </a:prstGeom>
          <a:noFill/>
          <a:ln>
            <a:noFill/>
          </a:ln>
        </p:spPr>
      </p:pic>
      <p:pic>
        <p:nvPicPr>
          <p:cNvPr id="287" name="Shape 287"/>
          <p:cNvPicPr preferRelativeResize="0"/>
          <p:nvPr/>
        </p:nvPicPr>
        <p:blipFill rotWithShape="1">
          <a:blip r:embed="rId7">
            <a:alphaModFix/>
          </a:blip>
          <a:srcRect/>
          <a:stretch/>
        </p:blipFill>
        <p:spPr>
          <a:xfrm>
            <a:off x="4419600" y="5181600"/>
            <a:ext cx="1008329" cy="685799"/>
          </a:xfrm>
          <a:prstGeom prst="rect">
            <a:avLst/>
          </a:prstGeom>
          <a:noFill/>
          <a:ln w="9525" cap="flat" cmpd="sng">
            <a:solidFill>
              <a:srgbClr val="A5A5A5"/>
            </a:solidFill>
            <a:prstDash val="solid"/>
            <a:round/>
            <a:headEnd type="none" w="med" len="med"/>
            <a:tailEnd type="none" w="med" len="med"/>
          </a:ln>
        </p:spPr>
      </p:pic>
    </p:spTree>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p:nvPr/>
        </p:nvSpPr>
        <p:spPr>
          <a:xfrm>
            <a:off x="152400" y="152400"/>
            <a:ext cx="8839199" cy="36461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2000" b="1" i="0" u="none" strike="noStrike" cap="none">
                <a:solidFill>
                  <a:schemeClr val="dk1"/>
                </a:solidFill>
                <a:latin typeface="Calibri"/>
                <a:ea typeface="Calibri"/>
                <a:cs typeface="Calibri"/>
                <a:sym typeface="Calibri"/>
              </a:rPr>
              <a:t>MONASTERY MARSH (PENDING)</a:t>
            </a:r>
          </a:p>
          <a:p>
            <a:pPr marL="0" marR="0" lvl="0" indent="0" algn="l" rtl="0">
              <a:lnSpc>
                <a:spcPct val="100000"/>
              </a:lnSpc>
              <a:spcBef>
                <a:spcPts val="0"/>
              </a:spcBef>
              <a:spcAft>
                <a:spcPts val="0"/>
              </a:spcAft>
              <a:buClr>
                <a:srgbClr val="000000"/>
              </a:buClr>
              <a:buFont typeface="Arial"/>
              <a:buNone/>
            </a:pPr>
            <a:endParaRPr sz="1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250+ acres with hydrological connection to Hackmatack’s Alden Sedge Meadow Core Area</a:t>
            </a:r>
          </a:p>
          <a:p>
            <a:pPr marL="0" marR="0" lvl="0" indent="0" algn="l" rtl="0">
              <a:lnSpc>
                <a:spcPct val="100000"/>
              </a:lnSpc>
              <a:spcBef>
                <a:spcPts val="0"/>
              </a:spcBef>
              <a:spcAft>
                <a:spcPts val="0"/>
              </a:spcAft>
              <a:buClr>
                <a:schemeClr val="dk1"/>
              </a:buClr>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Contains a mile of Alden Creek, a primary feeder stream into the official headwaters of the</a:t>
            </a: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Nippersink Creek nearby</a:t>
            </a:r>
          </a:p>
          <a:p>
            <a:pPr marL="0" marR="0" lvl="0" indent="0" algn="l" rtl="0">
              <a:lnSpc>
                <a:spcPct val="100000"/>
              </a:lnSpc>
              <a:spcBef>
                <a:spcPts val="0"/>
              </a:spcBef>
              <a:spcAft>
                <a:spcPts val="0"/>
              </a:spcAft>
              <a:buClr>
                <a:srgbClr val="000000"/>
              </a:buClr>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Significant habitat restoration opportunities for wetland, prairie, oak savanna</a:t>
            </a:r>
          </a:p>
          <a:p>
            <a:pPr marL="0" marR="0" lvl="0" indent="0" algn="l" rtl="0">
              <a:lnSpc>
                <a:spcPct val="100000"/>
              </a:lnSpc>
              <a:spcBef>
                <a:spcPts val="0"/>
              </a:spcBef>
              <a:spcAft>
                <a:spcPts val="0"/>
              </a:spcAft>
              <a:buClr>
                <a:schemeClr val="dk1"/>
              </a:buClr>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Current partners include Ducks Unlimited, McHenry County Conservation District, Openlands, Illinois Audubon Society</a:t>
            </a: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pic>
        <p:nvPicPr>
          <p:cNvPr id="293" name="Shape 293"/>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0" y="3048000"/>
            <a:ext cx="9144000" cy="3809999"/>
          </a:xfrm>
          <a:prstGeom prst="rect">
            <a:avLst/>
          </a:prstGeom>
          <a:noFill/>
          <a:ln w="9525" cap="flat" cmpd="sng">
            <a:solidFill>
              <a:srgbClr val="A5A5A5"/>
            </a:solidFill>
            <a:prstDash val="solid"/>
            <a:round/>
            <a:headEnd type="none" w="med" len="med"/>
            <a:tailEnd type="none" w="med" len="med"/>
          </a:ln>
        </p:spPr>
      </p:pic>
    </p:spTree>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Shape 298"/>
          <p:cNvPicPr preferRelativeResize="0"/>
          <p:nvPr/>
        </p:nvPicPr>
        <p:blipFill rotWithShape="1">
          <a:blip r:embed="rId3">
            <a:alphaModFix/>
          </a:blip>
          <a:srcRect/>
          <a:stretch/>
        </p:blipFill>
        <p:spPr>
          <a:xfrm>
            <a:off x="0" y="0"/>
            <a:ext cx="9144000" cy="5916704"/>
          </a:xfrm>
          <a:prstGeom prst="rect">
            <a:avLst/>
          </a:prstGeom>
          <a:noFill/>
          <a:ln>
            <a:noFill/>
          </a:ln>
        </p:spPr>
      </p:pic>
      <p:grpSp>
        <p:nvGrpSpPr>
          <p:cNvPr id="299" name="Shape 299"/>
          <p:cNvGrpSpPr/>
          <p:nvPr/>
        </p:nvGrpSpPr>
        <p:grpSpPr>
          <a:xfrm>
            <a:off x="152400" y="4648200"/>
            <a:ext cx="2362200" cy="2104505"/>
            <a:chOff x="3276600" y="4495800"/>
            <a:chExt cx="2362200" cy="2104505"/>
          </a:xfrm>
        </p:grpSpPr>
        <p:pic>
          <p:nvPicPr>
            <p:cNvPr id="300" name="Shape 300"/>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3276600" y="4495800"/>
              <a:ext cx="2362200" cy="2104505"/>
            </a:xfrm>
            <a:prstGeom prst="rect">
              <a:avLst/>
            </a:prstGeom>
            <a:noFill/>
            <a:ln w="9525" cap="flat" cmpd="sng">
              <a:solidFill>
                <a:schemeClr val="dk1"/>
              </a:solidFill>
              <a:prstDash val="solid"/>
              <a:round/>
              <a:headEnd type="none" w="med" len="med"/>
              <a:tailEnd type="none" w="med" len="med"/>
            </a:ln>
          </p:spPr>
        </p:pic>
        <p:sp>
          <p:nvSpPr>
            <p:cNvPr id="301" name="Shape 301"/>
            <p:cNvSpPr/>
            <p:nvPr/>
          </p:nvSpPr>
          <p:spPr>
            <a:xfrm>
              <a:off x="3276600" y="5181600"/>
              <a:ext cx="228600" cy="228600"/>
            </a:xfrm>
            <a:prstGeom prst="star5">
              <a:avLst>
                <a:gd name="adj" fmla="val 19098"/>
                <a:gd name="hf" fmla="val 105146"/>
                <a:gd name="vf" fmla="val 110557"/>
              </a:avLst>
            </a:prstGeom>
            <a:solidFill>
              <a:srgbClr val="C00000"/>
            </a:solidFill>
            <a:ln w="25400" cap="flat" cmpd="sng">
              <a:solidFill>
                <a:srgbClr val="C0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grpSp>
      <p:pic>
        <p:nvPicPr>
          <p:cNvPr id="302" name="Shape 302"/>
          <p:cNvPicPr preferRelativeResize="0"/>
          <p:nvPr/>
        </p:nvPicPr>
        <p:blipFill rotWithShape="1">
          <a:blip r:embed="rId5">
            <a:alphaModFix/>
          </a:blip>
          <a:srcRect/>
          <a:stretch/>
        </p:blipFill>
        <p:spPr>
          <a:xfrm>
            <a:off x="3810000" y="6019800"/>
            <a:ext cx="1008329" cy="685799"/>
          </a:xfrm>
          <a:prstGeom prst="rect">
            <a:avLst/>
          </a:prstGeom>
          <a:noFill/>
          <a:ln w="9525" cap="flat" cmpd="sng">
            <a:solidFill>
              <a:srgbClr val="A5A5A5"/>
            </a:solidFill>
            <a:prstDash val="solid"/>
            <a:round/>
            <a:headEnd type="none" w="med" len="med"/>
            <a:tailEnd type="none" w="med" len="med"/>
          </a:ln>
        </p:spPr>
      </p:pic>
      <p:pic>
        <p:nvPicPr>
          <p:cNvPr id="303" name="Shape 303"/>
          <p:cNvPicPr preferRelativeResize="0"/>
          <p:nvPr/>
        </p:nvPicPr>
        <p:blipFill rotWithShape="1">
          <a:blip r:embed="rId6">
            <a:alphaModFix/>
          </a:blip>
          <a:srcRect/>
          <a:stretch/>
        </p:blipFill>
        <p:spPr>
          <a:xfrm>
            <a:off x="5105400" y="6096000"/>
            <a:ext cx="2238374" cy="555344"/>
          </a:xfrm>
          <a:prstGeom prst="rect">
            <a:avLst/>
          </a:prstGeom>
          <a:noFill/>
          <a:ln>
            <a:noFill/>
          </a:ln>
        </p:spPr>
      </p:pic>
      <p:pic>
        <p:nvPicPr>
          <p:cNvPr id="304" name="Shape 304"/>
          <p:cNvPicPr preferRelativeResize="0"/>
          <p:nvPr/>
        </p:nvPicPr>
        <p:blipFill rotWithShape="1">
          <a:blip r:embed="rId7">
            <a:alphaModFix/>
          </a:blip>
          <a:srcRect/>
          <a:stretch/>
        </p:blipFill>
        <p:spPr>
          <a:xfrm>
            <a:off x="7467600" y="6019800"/>
            <a:ext cx="1447800" cy="699770"/>
          </a:xfrm>
          <a:prstGeom prst="rect">
            <a:avLst/>
          </a:prstGeom>
          <a:noFill/>
          <a:ln w="9525" cap="flat" cmpd="sng">
            <a:solidFill>
              <a:srgbClr val="A5A5A5"/>
            </a:solidFill>
            <a:prstDash val="solid"/>
            <a:round/>
            <a:headEnd type="none" w="med" len="med"/>
            <a:tailEnd type="none" w="med" len="med"/>
          </a:ln>
        </p:spPr>
      </p:pic>
      <p:pic>
        <p:nvPicPr>
          <p:cNvPr id="305" name="Shape 305"/>
          <p:cNvPicPr preferRelativeResize="0"/>
          <p:nvPr/>
        </p:nvPicPr>
        <p:blipFill rotWithShape="1">
          <a:blip r:embed="rId8">
            <a:alphaModFix/>
          </a:blip>
          <a:srcRect/>
          <a:stretch/>
        </p:blipFill>
        <p:spPr>
          <a:xfrm>
            <a:off x="2667000" y="6019800"/>
            <a:ext cx="935179" cy="685799"/>
          </a:xfrm>
          <a:prstGeom prst="rect">
            <a:avLst/>
          </a:prstGeom>
          <a:noFill/>
          <a:ln>
            <a:noFill/>
          </a:ln>
        </p:spPr>
      </p:pic>
    </p:spTree>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Shape 310"/>
          <p:cNvPicPr preferRelativeResize="0"/>
          <p:nvPr/>
        </p:nvPicPr>
        <p:blipFill rotWithShape="1">
          <a:blip r:embed="rId3">
            <a:alphaModFix/>
          </a:blip>
          <a:srcRect/>
          <a:stretch/>
        </p:blipFill>
        <p:spPr>
          <a:xfrm>
            <a:off x="381000" y="3124200"/>
            <a:ext cx="4569767" cy="3048000"/>
          </a:xfrm>
          <a:prstGeom prst="rect">
            <a:avLst/>
          </a:prstGeom>
          <a:noFill/>
          <a:ln w="9525" cap="flat" cmpd="sng">
            <a:solidFill>
              <a:srgbClr val="A5A5A5"/>
            </a:solidFill>
            <a:prstDash val="solid"/>
            <a:round/>
            <a:headEnd type="none" w="med" len="med"/>
            <a:tailEnd type="none" w="med" len="med"/>
          </a:ln>
        </p:spPr>
      </p:pic>
      <p:sp>
        <p:nvSpPr>
          <p:cNvPr id="311" name="Shape 311"/>
          <p:cNvSpPr txBox="1"/>
          <p:nvPr/>
        </p:nvSpPr>
        <p:spPr>
          <a:xfrm>
            <a:off x="152400" y="152400"/>
            <a:ext cx="8839199" cy="280076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2000" b="1" i="0" u="none" strike="noStrike" cap="none">
                <a:solidFill>
                  <a:schemeClr val="dk1"/>
                </a:solidFill>
                <a:latin typeface="Calibri"/>
                <a:ea typeface="Calibri"/>
                <a:cs typeface="Calibri"/>
                <a:sym typeface="Calibri"/>
              </a:rPr>
              <a:t>HOFFMANN FARM / SPIEGELHOFF (PENDING)</a:t>
            </a:r>
          </a:p>
          <a:p>
            <a:pPr marL="0" marR="0" lvl="0" indent="0" algn="l" rtl="0">
              <a:lnSpc>
                <a:spcPct val="100000"/>
              </a:lnSpc>
              <a:spcBef>
                <a:spcPts val="0"/>
              </a:spcBef>
              <a:spcAft>
                <a:spcPts val="0"/>
              </a:spcAft>
              <a:buClr>
                <a:srgbClr val="000000"/>
              </a:buClr>
              <a:buFont typeface="Arial"/>
              <a:buNone/>
            </a:pPr>
            <a:endParaRPr sz="1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153 acres with hydrological connection to Hackmatack’s Tamarack Core Area</a:t>
            </a:r>
          </a:p>
          <a:p>
            <a:pPr marL="0" marR="0" lvl="0" indent="0" algn="l" rtl="0">
              <a:lnSpc>
                <a:spcPct val="100000"/>
              </a:lnSpc>
              <a:spcBef>
                <a:spcPts val="0"/>
              </a:spcBef>
              <a:spcAft>
                <a:spcPts val="0"/>
              </a:spcAft>
              <a:buClr>
                <a:srgbClr val="000000"/>
              </a:buClr>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Contains a section of the North Branch of Nippersink Creek</a:t>
            </a:r>
          </a:p>
          <a:p>
            <a:pPr marL="0" marR="0" lvl="0" indent="0" algn="l" rtl="0">
              <a:lnSpc>
                <a:spcPct val="100000"/>
              </a:lnSpc>
              <a:spcBef>
                <a:spcPts val="0"/>
              </a:spcBef>
              <a:spcAft>
                <a:spcPts val="0"/>
              </a:spcAft>
              <a:buClr>
                <a:srgbClr val="000000"/>
              </a:buClr>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Significant sustainable farm operation, oak savanna restoration, and riparian corridor protection opportunities</a:t>
            </a:r>
          </a:p>
          <a:p>
            <a:pPr marL="0" marR="0" lvl="0" indent="0" algn="l" rtl="0">
              <a:lnSpc>
                <a:spcPct val="100000"/>
              </a:lnSpc>
              <a:spcBef>
                <a:spcPts val="0"/>
              </a:spcBef>
              <a:spcAft>
                <a:spcPts val="0"/>
              </a:spcAft>
              <a:buClr>
                <a:srgbClr val="000000"/>
              </a:buClr>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Current partners include Openlands, Land Conservancy of McHenry County, private landowner</a:t>
            </a: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pic>
        <p:nvPicPr>
          <p:cNvPr id="312" name="Shape 312"/>
          <p:cNvPicPr preferRelativeResize="0"/>
          <p:nvPr/>
        </p:nvPicPr>
        <p:blipFill rotWithShape="1">
          <a:blip r:embed="rId4">
            <a:alphaModFix/>
          </a:blip>
          <a:srcRect/>
          <a:stretch/>
        </p:blipFill>
        <p:spPr>
          <a:xfrm>
            <a:off x="4191000" y="3429000"/>
            <a:ext cx="4572000" cy="3050380"/>
          </a:xfrm>
          <a:prstGeom prst="rect">
            <a:avLst/>
          </a:prstGeom>
          <a:noFill/>
          <a:ln w="9525" cap="flat" cmpd="sng">
            <a:solidFill>
              <a:srgbClr val="A5A5A5"/>
            </a:solidFill>
            <a:prstDash val="solid"/>
            <a:round/>
            <a:headEnd type="none" w="med" len="med"/>
            <a:tailEnd type="none" w="med" len="med"/>
          </a:ln>
        </p:spPr>
      </p:pic>
    </p:spTree>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Shape 317"/>
          <p:cNvPicPr preferRelativeResize="0"/>
          <p:nvPr/>
        </p:nvPicPr>
        <p:blipFill rotWithShape="1">
          <a:blip r:embed="rId3">
            <a:alphaModFix/>
          </a:blip>
          <a:srcRect/>
          <a:stretch/>
        </p:blipFill>
        <p:spPr>
          <a:xfrm>
            <a:off x="381000" y="0"/>
            <a:ext cx="5333998" cy="6858000"/>
          </a:xfrm>
          <a:prstGeom prst="rect">
            <a:avLst/>
          </a:prstGeom>
          <a:noFill/>
          <a:ln>
            <a:noFill/>
          </a:ln>
        </p:spPr>
      </p:pic>
      <p:pic>
        <p:nvPicPr>
          <p:cNvPr id="318" name="Shape 318"/>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5867400" y="1143000"/>
            <a:ext cx="2895600" cy="2971799"/>
          </a:xfrm>
          <a:prstGeom prst="rect">
            <a:avLst/>
          </a:prstGeom>
          <a:noFill/>
          <a:ln w="9525" cap="flat" cmpd="sng">
            <a:solidFill>
              <a:srgbClr val="A5A5A5"/>
            </a:solidFill>
            <a:prstDash val="solid"/>
            <a:round/>
            <a:headEnd type="none" w="med" len="med"/>
            <a:tailEnd type="none" w="med" len="med"/>
          </a:ln>
        </p:spPr>
      </p:pic>
      <p:sp>
        <p:nvSpPr>
          <p:cNvPr id="319" name="Shape 319"/>
          <p:cNvSpPr/>
          <p:nvPr/>
        </p:nvSpPr>
        <p:spPr>
          <a:xfrm>
            <a:off x="8482781" y="2101643"/>
            <a:ext cx="280219" cy="287594"/>
          </a:xfrm>
          <a:prstGeom prst="star5">
            <a:avLst>
              <a:gd name="adj" fmla="val 19098"/>
              <a:gd name="hf" fmla="val 105146"/>
              <a:gd name="vf" fmla="val 110557"/>
            </a:avLst>
          </a:prstGeom>
          <a:solidFill>
            <a:srgbClr val="C00000"/>
          </a:solidFill>
          <a:ln w="25400" cap="flat" cmpd="sng">
            <a:solidFill>
              <a:srgbClr val="C0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pic>
        <p:nvPicPr>
          <p:cNvPr id="320" name="Shape 320"/>
          <p:cNvPicPr preferRelativeResize="0"/>
          <p:nvPr/>
        </p:nvPicPr>
        <p:blipFill rotWithShape="1">
          <a:blip r:embed="rId5">
            <a:alphaModFix/>
          </a:blip>
          <a:srcRect/>
          <a:stretch/>
        </p:blipFill>
        <p:spPr>
          <a:xfrm>
            <a:off x="6705600" y="5638800"/>
            <a:ext cx="1120367" cy="762000"/>
          </a:xfrm>
          <a:prstGeom prst="rect">
            <a:avLst/>
          </a:prstGeom>
          <a:noFill/>
          <a:ln w="9525" cap="flat" cmpd="sng">
            <a:solidFill>
              <a:srgbClr val="A5A5A5"/>
            </a:solidFill>
            <a:prstDash val="solid"/>
            <a:round/>
            <a:headEnd type="none" w="med" len="med"/>
            <a:tailEnd type="none" w="med" len="med"/>
          </a:ln>
        </p:spPr>
      </p:pic>
      <p:pic>
        <p:nvPicPr>
          <p:cNvPr id="321" name="Shape 321"/>
          <p:cNvPicPr preferRelativeResize="0"/>
          <p:nvPr/>
        </p:nvPicPr>
        <p:blipFill rotWithShape="1">
          <a:blip r:embed="rId6">
            <a:alphaModFix/>
          </a:blip>
          <a:srcRect/>
          <a:stretch/>
        </p:blipFill>
        <p:spPr>
          <a:xfrm>
            <a:off x="6477000" y="4419600"/>
            <a:ext cx="1524000" cy="852488"/>
          </a:xfrm>
          <a:prstGeom prst="rect">
            <a:avLst/>
          </a:prstGeom>
          <a:noFill/>
          <a:ln>
            <a:noFill/>
          </a:ln>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p:nvPr/>
        </p:nvSpPr>
        <p:spPr>
          <a:xfrm>
            <a:off x="152400" y="152400"/>
            <a:ext cx="8839199" cy="1585048"/>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500" b="1" i="0" u="none" strike="noStrike" cap="none">
                <a:solidFill>
                  <a:schemeClr val="dk1"/>
                </a:solidFill>
                <a:latin typeface="Calibri"/>
                <a:ea typeface="Calibri"/>
                <a:cs typeface="Calibri"/>
                <a:sym typeface="Calibri"/>
              </a:rPr>
              <a:t>Goals of Hackmatack NWR</a:t>
            </a: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ct val="100000"/>
              <a:buFont typeface="Calibri"/>
              <a:buAutoNum type="arabicParenR" startAt="2"/>
            </a:pPr>
            <a:r>
              <a:rPr lang="en-US" sz="1800" b="0" i="0" u="none" strike="noStrike" cap="none">
                <a:solidFill>
                  <a:schemeClr val="dk1"/>
                </a:solidFill>
                <a:latin typeface="Calibri"/>
                <a:ea typeface="Calibri"/>
                <a:cs typeface="Calibri"/>
                <a:sym typeface="Calibri"/>
              </a:rPr>
              <a:t>Create opportunities for hunting, fishing, wildlife observation and photography, and environmental education and interpretation</a:t>
            </a:r>
          </a:p>
        </p:txBody>
      </p:sp>
      <p:pic>
        <p:nvPicPr>
          <p:cNvPr id="108" name="Shape 108"/>
          <p:cNvPicPr preferRelativeResize="0"/>
          <p:nvPr/>
        </p:nvPicPr>
        <p:blipFill rotWithShape="1">
          <a:blip r:embed="rId3">
            <a:alphaModFix/>
          </a:blip>
          <a:srcRect/>
          <a:stretch/>
        </p:blipFill>
        <p:spPr>
          <a:xfrm>
            <a:off x="304800" y="2133600"/>
            <a:ext cx="8458200" cy="3216609"/>
          </a:xfrm>
          <a:prstGeom prst="rect">
            <a:avLst/>
          </a:prstGeom>
          <a:noFill/>
          <a:ln w="9525" cap="flat" cmpd="sng">
            <a:solidFill>
              <a:srgbClr val="A5A5A5"/>
            </a:solidFill>
            <a:prstDash val="solid"/>
            <a:round/>
            <a:headEnd type="none" w="med" len="med"/>
            <a:tailEnd type="none" w="med" len="med"/>
          </a:ln>
        </p:spPr>
      </p:pic>
    </p:spTree>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Shape 326"/>
          <p:cNvSpPr txBox="1"/>
          <p:nvPr/>
        </p:nvSpPr>
        <p:spPr>
          <a:xfrm>
            <a:off x="152400" y="152400"/>
            <a:ext cx="4724400" cy="363176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2000" b="1" i="0" u="none" strike="noStrike" cap="none">
                <a:solidFill>
                  <a:schemeClr val="dk1"/>
                </a:solidFill>
                <a:latin typeface="Calibri"/>
                <a:ea typeface="Calibri"/>
                <a:cs typeface="Calibri"/>
                <a:sym typeface="Calibri"/>
              </a:rPr>
              <a:t>SILVER CREEK MARSH (PENDING)</a:t>
            </a:r>
          </a:p>
          <a:p>
            <a:pPr marL="0" marR="0" lvl="0" indent="0" algn="l" rtl="0">
              <a:lnSpc>
                <a:spcPct val="100000"/>
              </a:lnSpc>
              <a:spcBef>
                <a:spcPts val="0"/>
              </a:spcBef>
              <a:spcAft>
                <a:spcPts val="0"/>
              </a:spcAft>
              <a:buClr>
                <a:srgbClr val="000000"/>
              </a:buClr>
              <a:buFont typeface="Arial"/>
              <a:buNone/>
            </a:pPr>
            <a:endParaRPr sz="1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Hydrological connection to Hackmatack’s Queen Anne Prairie Core Area</a:t>
            </a: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Contains McHenry County’s largest unprotected wetland complex</a:t>
            </a: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Current partners include Land Conservancy of</a:t>
            </a: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McHenry County and Nippersink Watershed Association</a:t>
            </a: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Land Conservancy of McHenry County is spearheading fundraising efforts to protect wetlands, currently at $500,000 raised</a:t>
            </a: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$400,000 in IEPA 319 funds for restoration is in the works from Nippersink Watershed Association</a:t>
            </a: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pic>
        <p:nvPicPr>
          <p:cNvPr id="327" name="Shape 327"/>
          <p:cNvPicPr preferRelativeResize="0"/>
          <p:nvPr/>
        </p:nvPicPr>
        <p:blipFill rotWithShape="1">
          <a:blip r:embed="rId3">
            <a:alphaModFix/>
          </a:blip>
          <a:srcRect/>
          <a:stretch/>
        </p:blipFill>
        <p:spPr>
          <a:xfrm rot="-5400000">
            <a:off x="5572127" y="142874"/>
            <a:ext cx="2800349" cy="3733800"/>
          </a:xfrm>
          <a:prstGeom prst="rect">
            <a:avLst/>
          </a:prstGeom>
          <a:noFill/>
          <a:ln w="9525" cap="flat" cmpd="sng">
            <a:solidFill>
              <a:srgbClr val="A5A5A5"/>
            </a:solidFill>
            <a:prstDash val="solid"/>
            <a:round/>
            <a:headEnd type="none" w="med" len="med"/>
            <a:tailEnd type="none" w="med" len="med"/>
          </a:ln>
        </p:spPr>
      </p:pic>
      <p:pic>
        <p:nvPicPr>
          <p:cNvPr id="328" name="Shape 328"/>
          <p:cNvPicPr preferRelativeResize="0"/>
          <p:nvPr/>
        </p:nvPicPr>
        <p:blipFill rotWithShape="1">
          <a:blip r:embed="rId4">
            <a:alphaModFix/>
          </a:blip>
          <a:srcRect/>
          <a:stretch/>
        </p:blipFill>
        <p:spPr>
          <a:xfrm>
            <a:off x="5105400" y="3657600"/>
            <a:ext cx="3733800" cy="2819400"/>
          </a:xfrm>
          <a:prstGeom prst="rect">
            <a:avLst/>
          </a:prstGeom>
          <a:noFill/>
          <a:ln w="9525" cap="flat" cmpd="sng">
            <a:solidFill>
              <a:srgbClr val="A5A5A5"/>
            </a:solidFill>
            <a:prstDash val="solid"/>
            <a:round/>
            <a:headEnd type="none" w="med" len="med"/>
            <a:tailEnd type="none" w="med" len="med"/>
          </a:ln>
        </p:spPr>
      </p:pic>
    </p:spTree>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Shape 333"/>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381000" y="304800"/>
            <a:ext cx="6324600" cy="5276999"/>
          </a:xfrm>
          <a:prstGeom prst="rect">
            <a:avLst/>
          </a:prstGeom>
          <a:noFill/>
          <a:ln w="9525" cap="flat" cmpd="sng">
            <a:solidFill>
              <a:srgbClr val="A5A5A5"/>
            </a:solidFill>
            <a:prstDash val="solid"/>
            <a:round/>
            <a:headEnd type="none" w="med" len="med"/>
            <a:tailEnd type="none" w="med" len="med"/>
          </a:ln>
        </p:spPr>
      </p:pic>
      <p:sp>
        <p:nvSpPr>
          <p:cNvPr id="334" name="Shape 334"/>
          <p:cNvSpPr txBox="1"/>
          <p:nvPr/>
        </p:nvSpPr>
        <p:spPr>
          <a:xfrm>
            <a:off x="2895600" y="1219200"/>
            <a:ext cx="3048000" cy="307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Calibri"/>
              <a:buNone/>
            </a:pPr>
            <a:r>
              <a:rPr lang="en-US" sz="1400" b="1" i="0" u="none" strike="noStrike" cap="none">
                <a:solidFill>
                  <a:schemeClr val="lt1"/>
                </a:solidFill>
                <a:latin typeface="Calibri"/>
                <a:ea typeface="Calibri"/>
                <a:cs typeface="Calibri"/>
                <a:sym typeface="Calibri"/>
              </a:rPr>
              <a:t>QUEEN ANNE PRAIRIE CORE AREA</a:t>
            </a:r>
          </a:p>
        </p:txBody>
      </p:sp>
      <p:pic>
        <p:nvPicPr>
          <p:cNvPr id="335" name="Shape 335"/>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6324600" y="3581400"/>
            <a:ext cx="2518500" cy="2971799"/>
          </a:xfrm>
          <a:prstGeom prst="rect">
            <a:avLst/>
          </a:prstGeom>
          <a:noFill/>
          <a:ln w="9525" cap="flat" cmpd="sng">
            <a:solidFill>
              <a:srgbClr val="A5A5A5"/>
            </a:solidFill>
            <a:prstDash val="solid"/>
            <a:round/>
            <a:headEnd type="none" w="med" len="med"/>
            <a:tailEnd type="none" w="med" len="med"/>
          </a:ln>
        </p:spPr>
      </p:pic>
      <p:sp>
        <p:nvSpPr>
          <p:cNvPr id="336" name="Shape 336"/>
          <p:cNvSpPr/>
          <p:nvPr/>
        </p:nvSpPr>
        <p:spPr>
          <a:xfrm>
            <a:off x="6858000" y="6019800"/>
            <a:ext cx="280200" cy="287699"/>
          </a:xfrm>
          <a:prstGeom prst="star5">
            <a:avLst>
              <a:gd name="adj" fmla="val 19098"/>
              <a:gd name="hf" fmla="val 105146"/>
              <a:gd name="vf" fmla="val 110557"/>
            </a:avLst>
          </a:prstGeom>
          <a:solidFill>
            <a:srgbClr val="C00000"/>
          </a:solidFill>
          <a:ln w="25400" cap="flat" cmpd="sng">
            <a:solidFill>
              <a:srgbClr val="C0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pic>
        <p:nvPicPr>
          <p:cNvPr id="337" name="Shape 337"/>
          <p:cNvPicPr preferRelativeResize="0"/>
          <p:nvPr/>
        </p:nvPicPr>
        <p:blipFill rotWithShape="1">
          <a:blip r:embed="rId5">
            <a:alphaModFix/>
          </a:blip>
          <a:srcRect/>
          <a:stretch/>
        </p:blipFill>
        <p:spPr>
          <a:xfrm>
            <a:off x="1371600" y="5791200"/>
            <a:ext cx="1524000" cy="852600"/>
          </a:xfrm>
          <a:prstGeom prst="rect">
            <a:avLst/>
          </a:prstGeom>
          <a:noFill/>
          <a:ln>
            <a:noFill/>
          </a:ln>
        </p:spPr>
      </p:pic>
      <p:pic>
        <p:nvPicPr>
          <p:cNvPr id="338" name="Shape 338"/>
          <p:cNvPicPr preferRelativeResize="0"/>
          <p:nvPr/>
        </p:nvPicPr>
        <p:blipFill rotWithShape="1">
          <a:blip r:embed="rId6">
            <a:alphaModFix/>
          </a:blip>
          <a:srcRect/>
          <a:stretch/>
        </p:blipFill>
        <p:spPr>
          <a:xfrm>
            <a:off x="3276600" y="5867400"/>
            <a:ext cx="1904999" cy="676273"/>
          </a:xfrm>
          <a:prstGeom prst="rect">
            <a:avLst/>
          </a:prstGeom>
          <a:noFill/>
          <a:ln w="9525" cap="flat" cmpd="sng">
            <a:solidFill>
              <a:srgbClr val="A5A5A5"/>
            </a:solidFill>
            <a:prstDash val="solid"/>
            <a:round/>
            <a:headEnd type="none" w="med" len="med"/>
            <a:tailEnd type="none" w="med" len="med"/>
          </a:ln>
        </p:spPr>
      </p:pic>
    </p:spTree>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Shape 343"/>
          <p:cNvSpPr txBox="1"/>
          <p:nvPr/>
        </p:nvSpPr>
        <p:spPr>
          <a:xfrm>
            <a:off x="152400" y="152400"/>
            <a:ext cx="4190999" cy="6725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4400" b="1" i="0" u="none" strike="noStrike" cap="none">
                <a:solidFill>
                  <a:schemeClr val="dk1"/>
                </a:solidFill>
                <a:latin typeface="Calibri"/>
                <a:ea typeface="Calibri"/>
                <a:cs typeface="Calibri"/>
                <a:sym typeface="Calibri"/>
              </a:rPr>
              <a:t>Federal Funding</a:t>
            </a:r>
          </a:p>
          <a:p>
            <a:pPr marL="0" marR="0" lvl="0" indent="0" algn="ctr" rtl="0">
              <a:lnSpc>
                <a:spcPct val="100000"/>
              </a:lnSpc>
              <a:spcBef>
                <a:spcPts val="0"/>
              </a:spcBef>
              <a:spcAft>
                <a:spcPts val="0"/>
              </a:spcAft>
              <a:buClr>
                <a:srgbClr val="000000"/>
              </a:buClr>
              <a:buFont typeface="Arial"/>
              <a:buNone/>
            </a:pPr>
            <a:endParaRPr sz="25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Font typeface="Arial"/>
              <a:buNone/>
            </a:pPr>
            <a:endParaRPr sz="25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Font typeface="Arial"/>
              <a:buNone/>
            </a:pPr>
            <a:endParaRPr sz="25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ct val="25000"/>
              <a:buFont typeface="Calibri"/>
              <a:buNone/>
            </a:pPr>
            <a:r>
              <a:rPr lang="en-US" sz="2500" b="0" i="0" u="none" strike="noStrike" cap="none">
                <a:solidFill>
                  <a:schemeClr val="dk1"/>
                </a:solidFill>
                <a:latin typeface="Calibri"/>
                <a:ea typeface="Calibri"/>
                <a:cs typeface="Calibri"/>
                <a:sym typeface="Calibri"/>
              </a:rPr>
              <a:t>Request to Senator Durbin for $25 million in USFWS funding</a:t>
            </a: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Font typeface="Arial"/>
              <a:buNone/>
            </a:pPr>
            <a:endParaRPr sz="2500" b="1" i="0" u="none" strike="noStrike" cap="none">
              <a:solidFill>
                <a:schemeClr val="dk1"/>
              </a:solidFill>
              <a:latin typeface="Calibri"/>
              <a:ea typeface="Calibri"/>
              <a:cs typeface="Calibri"/>
              <a:sym typeface="Calibri"/>
            </a:endParaRPr>
          </a:p>
        </p:txBody>
      </p:sp>
      <p:pic>
        <p:nvPicPr>
          <p:cNvPr id="344" name="Shape 344"/>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572001" y="0"/>
            <a:ext cx="4572000" cy="6901787"/>
          </a:xfrm>
          <a:prstGeom prst="rect">
            <a:avLst/>
          </a:prstGeom>
          <a:noFill/>
          <a:ln w="9525" cap="flat" cmpd="sng">
            <a:solidFill>
              <a:srgbClr val="A5A5A5"/>
            </a:solidFill>
            <a:prstDash val="solid"/>
            <a:round/>
            <a:headEnd type="none" w="med" len="med"/>
            <a:tailEnd type="none" w="med" len="med"/>
          </a:ln>
        </p:spPr>
      </p:pic>
    </p:spTree>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Shape 349"/>
          <p:cNvSpPr txBox="1">
            <a:spLocks noGrp="1"/>
          </p:cNvSpPr>
          <p:nvPr>
            <p:ph type="title"/>
          </p:nvPr>
        </p:nvSpPr>
        <p:spPr>
          <a:xfrm>
            <a:off x="457200" y="274637"/>
            <a:ext cx="8229600" cy="639762"/>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3959" b="0" i="0" u="none" strike="noStrike" cap="none">
                <a:solidFill>
                  <a:schemeClr val="dk1"/>
                </a:solidFill>
                <a:latin typeface="Calibri"/>
                <a:ea typeface="Calibri"/>
                <a:cs typeface="Calibri"/>
                <a:sym typeface="Calibri"/>
              </a:rPr>
              <a:t>Tamarack Boundary 2014</a:t>
            </a:r>
          </a:p>
        </p:txBody>
      </p:sp>
      <p:pic>
        <p:nvPicPr>
          <p:cNvPr id="350" name="Shape 350"/>
          <p:cNvPicPr preferRelativeResize="0">
            <a:picLocks noGrp="1"/>
          </p:cNvPicPr>
          <p:nvPr>
            <p:ph type="body" idx="1"/>
          </p:nvPr>
        </p:nvPicPr>
        <p:blipFill rotWithShape="1">
          <a:blip r:embed="rId3">
            <a:alphaModFix/>
          </a:blip>
          <a:srcRect/>
          <a:stretch/>
        </p:blipFill>
        <p:spPr>
          <a:xfrm>
            <a:off x="2207146" y="921729"/>
            <a:ext cx="4803254" cy="5479069"/>
          </a:xfrm>
          <a:prstGeom prst="rect">
            <a:avLst/>
          </a:prstGeom>
          <a:noFill/>
          <a:ln>
            <a:noFill/>
          </a:ln>
        </p:spPr>
      </p:pic>
      <p:pic>
        <p:nvPicPr>
          <p:cNvPr id="351" name="Shape 351"/>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152400" y="5334000"/>
            <a:ext cx="2336798" cy="1168400"/>
          </a:xfrm>
          <a:prstGeom prst="rect">
            <a:avLst/>
          </a:prstGeom>
          <a:noFill/>
          <a:ln w="9525" cap="flat" cmpd="sng">
            <a:solidFill>
              <a:schemeClr val="accent1"/>
            </a:solidFill>
            <a:prstDash val="solid"/>
            <a:miter/>
            <a:headEnd type="none" w="med" len="med"/>
            <a:tailEnd type="none" w="med" len="med"/>
          </a:ln>
        </p:spPr>
      </p:pic>
      <p:pic>
        <p:nvPicPr>
          <p:cNvPr id="352" name="Shape 352"/>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6781800" y="5943600"/>
            <a:ext cx="174625" cy="392112"/>
          </a:xfrm>
          <a:prstGeom prst="rect">
            <a:avLst/>
          </a:prstGeom>
          <a:noFill/>
          <a:ln>
            <a:noFill/>
          </a:ln>
        </p:spPr>
      </p:pic>
      <p:pic>
        <p:nvPicPr>
          <p:cNvPr id="353" name="Shape 353"/>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3657600" y="6477000"/>
            <a:ext cx="1603375" cy="163513"/>
          </a:xfrm>
          <a:prstGeom prst="rect">
            <a:avLst/>
          </a:prstGeom>
          <a:noFill/>
          <a:ln>
            <a:noFill/>
          </a:ln>
        </p:spPr>
      </p:pic>
    </p:spTree>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Shape 358"/>
          <p:cNvSpPr txBox="1"/>
          <p:nvPr/>
        </p:nvSpPr>
        <p:spPr>
          <a:xfrm>
            <a:off x="2079750" y="1735975"/>
            <a:ext cx="4365599" cy="8595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Insert  Bell property photos and map from Steve</a:t>
            </a:r>
          </a:p>
        </p:txBody>
      </p:sp>
      <p:pic>
        <p:nvPicPr>
          <p:cNvPr id="359" name="Shape 359" descr="E:\USFWS Visit May 10\No cell tower slide 2.jpg"/>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Shape 364"/>
          <p:cNvSpPr txBox="1"/>
          <p:nvPr/>
        </p:nvSpPr>
        <p:spPr>
          <a:xfrm>
            <a:off x="2079750" y="1735975"/>
            <a:ext cx="4365599" cy="8595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Insert  Bell property photos and map from Steve</a:t>
            </a:r>
          </a:p>
        </p:txBody>
      </p:sp>
      <p:pic>
        <p:nvPicPr>
          <p:cNvPr id="365" name="Shape 365" descr="E:\USFWS Visit May 10\Slide1.jpg"/>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Shape 370"/>
          <p:cNvSpPr txBox="1"/>
          <p:nvPr/>
        </p:nvSpPr>
        <p:spPr>
          <a:xfrm>
            <a:off x="0" y="2438400"/>
            <a:ext cx="9144000" cy="47705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500" b="1" i="0" u="none" strike="noStrike" cap="none">
                <a:solidFill>
                  <a:schemeClr val="dk1"/>
                </a:solidFill>
                <a:latin typeface="Calibri"/>
                <a:ea typeface="Calibri"/>
                <a:cs typeface="Calibri"/>
                <a:sym typeface="Calibri"/>
              </a:rPr>
              <a:t>PARTNER OUTREACH AND EDUCATION WORK</a:t>
            </a:r>
          </a:p>
        </p:txBody>
      </p:sp>
      <p:sp>
        <p:nvSpPr>
          <p:cNvPr id="371" name="Shape 371"/>
          <p:cNvSpPr txBox="1"/>
          <p:nvPr/>
        </p:nvSpPr>
        <p:spPr>
          <a:xfrm>
            <a:off x="0" y="6488667"/>
            <a:ext cx="3429000" cy="36933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Shape 376"/>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0" y="0"/>
            <a:ext cx="9144000" cy="5333999"/>
          </a:xfrm>
          <a:prstGeom prst="rect">
            <a:avLst/>
          </a:prstGeom>
          <a:noFill/>
          <a:ln>
            <a:noFill/>
          </a:ln>
        </p:spPr>
      </p:pic>
      <p:pic>
        <p:nvPicPr>
          <p:cNvPr id="377" name="Shape 377"/>
          <p:cNvPicPr preferRelativeResize="0"/>
          <p:nvPr/>
        </p:nvPicPr>
        <p:blipFill rotWithShape="1">
          <a:blip r:embed="rId4">
            <a:alphaModFix/>
          </a:blip>
          <a:srcRect/>
          <a:stretch/>
        </p:blipFill>
        <p:spPr>
          <a:xfrm>
            <a:off x="0" y="3301576"/>
            <a:ext cx="4563537" cy="3556423"/>
          </a:xfrm>
          <a:prstGeom prst="rect">
            <a:avLst/>
          </a:prstGeom>
          <a:noFill/>
          <a:ln w="9525" cap="flat" cmpd="sng">
            <a:solidFill>
              <a:srgbClr val="A5A5A5"/>
            </a:solidFill>
            <a:prstDash val="solid"/>
            <a:round/>
            <a:headEnd type="none" w="med" len="med"/>
            <a:tailEnd type="none" w="med" len="med"/>
          </a:ln>
        </p:spPr>
      </p:pic>
      <p:pic>
        <p:nvPicPr>
          <p:cNvPr id="378" name="Shape 378"/>
          <p:cNvPicPr preferRelativeResize="0"/>
          <p:nvPr/>
        </p:nvPicPr>
        <p:blipFill rotWithShape="1">
          <a:blip r:embed="rId5">
            <a:alphaModFix/>
          </a:blip>
          <a:srcRect/>
          <a:stretch/>
        </p:blipFill>
        <p:spPr>
          <a:xfrm>
            <a:off x="4563537" y="3294542"/>
            <a:ext cx="4580460" cy="3563457"/>
          </a:xfrm>
          <a:prstGeom prst="rect">
            <a:avLst/>
          </a:prstGeom>
          <a:noFill/>
          <a:ln w="9525" cap="flat" cmpd="sng">
            <a:solidFill>
              <a:srgbClr val="A5A5A5"/>
            </a:solidFill>
            <a:prstDash val="solid"/>
            <a:round/>
            <a:headEnd type="none" w="med" len="med"/>
            <a:tailEnd type="none" w="med" len="med"/>
          </a:ln>
        </p:spPr>
      </p:pic>
      <p:sp>
        <p:nvSpPr>
          <p:cNvPr id="379" name="Shape 379"/>
          <p:cNvSpPr txBox="1"/>
          <p:nvPr/>
        </p:nvSpPr>
        <p:spPr>
          <a:xfrm>
            <a:off x="62965" y="1092200"/>
            <a:ext cx="9016995" cy="83099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1" i="0" u="none" strike="noStrike" cap="none">
                <a:solidFill>
                  <a:schemeClr val="dk1"/>
                </a:solidFill>
                <a:latin typeface="Calibri"/>
                <a:ea typeface="Calibri"/>
                <a:cs typeface="Calibri"/>
                <a:sym typeface="Calibri"/>
              </a:rPr>
              <a:t>The Friends, USFWS, McHenry County Conservation District, IL DNR, Sierra Club IL, City of Lake Geneva Four Seasons Nature Preserve</a:t>
            </a:r>
          </a:p>
          <a:p>
            <a:pPr marL="0" marR="0" lvl="0" indent="0" algn="ctr" rtl="0">
              <a:lnSpc>
                <a:spcPct val="100000"/>
              </a:lnSpc>
              <a:spcBef>
                <a:spcPts val="0"/>
              </a:spcBef>
              <a:spcAft>
                <a:spcPts val="0"/>
              </a:spcAft>
              <a:buClr>
                <a:srgbClr val="000000"/>
              </a:buClr>
              <a:buFont typeface="Arial"/>
              <a:buNone/>
            </a:pPr>
            <a:endParaRPr sz="2400" b="0" i="0" u="none" strike="noStrike" cap="none">
              <a:solidFill>
                <a:schemeClr val="lt1"/>
              </a:solidFill>
              <a:latin typeface="Calibri"/>
              <a:ea typeface="Calibri"/>
              <a:cs typeface="Calibri"/>
              <a:sym typeface="Calibri"/>
            </a:endParaRPr>
          </a:p>
        </p:txBody>
      </p:sp>
    </p:spTree>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Shape 384"/>
          <p:cNvPicPr preferRelativeResize="0"/>
          <p:nvPr/>
        </p:nvPicPr>
        <p:blipFill rotWithShape="1">
          <a:blip r:embed="rId3">
            <a:alphaModFix/>
          </a:blip>
          <a:srcRect/>
          <a:stretch/>
        </p:blipFill>
        <p:spPr>
          <a:xfrm>
            <a:off x="-550331" y="-1777999"/>
            <a:ext cx="11514663" cy="8635999"/>
          </a:xfrm>
          <a:prstGeom prst="rect">
            <a:avLst/>
          </a:prstGeom>
          <a:noFill/>
          <a:ln>
            <a:noFill/>
          </a:ln>
        </p:spPr>
      </p:pic>
      <p:pic>
        <p:nvPicPr>
          <p:cNvPr id="385" name="Shape 385"/>
          <p:cNvPicPr preferRelativeResize="0"/>
          <p:nvPr/>
        </p:nvPicPr>
        <p:blipFill rotWithShape="1">
          <a:blip r:embed="rId4">
            <a:alphaModFix/>
          </a:blip>
          <a:srcRect/>
          <a:stretch/>
        </p:blipFill>
        <p:spPr>
          <a:xfrm>
            <a:off x="6934200" y="4419600"/>
            <a:ext cx="4038599" cy="2438399"/>
          </a:xfrm>
          <a:prstGeom prst="rect">
            <a:avLst/>
          </a:prstGeom>
          <a:noFill/>
          <a:ln w="9525" cap="flat" cmpd="sng">
            <a:solidFill>
              <a:srgbClr val="A5A5A5"/>
            </a:solidFill>
            <a:prstDash val="solid"/>
            <a:round/>
            <a:headEnd type="none" w="med" len="med"/>
            <a:tailEnd type="none" w="med" len="med"/>
          </a:ln>
        </p:spPr>
      </p:pic>
      <p:pic>
        <p:nvPicPr>
          <p:cNvPr id="386" name="Shape 386"/>
          <p:cNvPicPr preferRelativeResize="0"/>
          <p:nvPr/>
        </p:nvPicPr>
        <p:blipFill rotWithShape="1">
          <a:blip r:embed="rId5">
            <a:alphaModFix/>
          </a:blip>
          <a:srcRect/>
          <a:stretch/>
        </p:blipFill>
        <p:spPr>
          <a:xfrm>
            <a:off x="2819400" y="4419600"/>
            <a:ext cx="4114800" cy="2438399"/>
          </a:xfrm>
          <a:prstGeom prst="rect">
            <a:avLst/>
          </a:prstGeom>
          <a:noFill/>
          <a:ln w="9525" cap="flat" cmpd="sng">
            <a:solidFill>
              <a:srgbClr val="A5A5A5"/>
            </a:solidFill>
            <a:prstDash val="solid"/>
            <a:round/>
            <a:headEnd type="none" w="med" len="med"/>
            <a:tailEnd type="none" w="med" len="med"/>
          </a:ln>
        </p:spPr>
      </p:pic>
      <p:pic>
        <p:nvPicPr>
          <p:cNvPr id="387" name="Shape 387"/>
          <p:cNvPicPr preferRelativeResize="0"/>
          <p:nvPr/>
        </p:nvPicPr>
        <p:blipFill rotWithShape="1">
          <a:blip r:embed="rId6">
            <a:alphaModFix/>
          </a:blip>
          <a:srcRect/>
          <a:stretch/>
        </p:blipFill>
        <p:spPr>
          <a:xfrm>
            <a:off x="-381000" y="304800"/>
            <a:ext cx="2318100" cy="3286199"/>
          </a:xfrm>
          <a:prstGeom prst="rect">
            <a:avLst/>
          </a:prstGeom>
          <a:noFill/>
          <a:ln w="9525" cap="flat" cmpd="sng">
            <a:solidFill>
              <a:srgbClr val="A5A5A5"/>
            </a:solidFill>
            <a:prstDash val="solid"/>
            <a:round/>
            <a:headEnd type="none" w="med" len="med"/>
            <a:tailEnd type="none" w="med" len="med"/>
          </a:ln>
        </p:spPr>
      </p:pic>
      <p:sp>
        <p:nvSpPr>
          <p:cNvPr id="388" name="Shape 388"/>
          <p:cNvSpPr txBox="1"/>
          <p:nvPr/>
        </p:nvSpPr>
        <p:spPr>
          <a:xfrm>
            <a:off x="27200" y="-269600"/>
            <a:ext cx="9089700" cy="11031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4400" b="1" i="0" u="none" strike="noStrike" cap="none">
                <a:solidFill>
                  <a:schemeClr val="dk1"/>
                </a:solidFill>
                <a:latin typeface="Calibri"/>
                <a:ea typeface="Calibri"/>
                <a:cs typeface="Calibri"/>
                <a:sym typeface="Calibri"/>
              </a:rPr>
              <a:t>The Big Sit</a:t>
            </a:r>
          </a:p>
        </p:txBody>
      </p:sp>
      <p:pic>
        <p:nvPicPr>
          <p:cNvPr id="389" name="Shape 389"/>
          <p:cNvPicPr preferRelativeResize="0"/>
          <p:nvPr/>
        </p:nvPicPr>
        <p:blipFill rotWithShape="1">
          <a:blip r:embed="rId7">
            <a:alphaModFix/>
          </a:blip>
          <a:srcRect/>
          <a:stretch/>
        </p:blipFill>
        <p:spPr>
          <a:xfrm>
            <a:off x="-533400" y="4419600"/>
            <a:ext cx="3352799" cy="2438399"/>
          </a:xfrm>
          <a:prstGeom prst="rect">
            <a:avLst/>
          </a:prstGeom>
          <a:noFill/>
          <a:ln w="9525" cap="flat" cmpd="sng">
            <a:solidFill>
              <a:srgbClr val="A5A5A5"/>
            </a:solidFill>
            <a:prstDash val="solid"/>
            <a:round/>
            <a:headEnd type="none" w="med" len="med"/>
            <a:tailEnd type="none" w="med" len="med"/>
          </a:ln>
        </p:spPr>
      </p:pic>
      <p:sp>
        <p:nvSpPr>
          <p:cNvPr id="390" name="Shape 390"/>
          <p:cNvSpPr txBox="1"/>
          <p:nvPr/>
        </p:nvSpPr>
        <p:spPr>
          <a:xfrm>
            <a:off x="1768425" y="577350"/>
            <a:ext cx="5933400" cy="11973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Calibri"/>
              <a:buNone/>
            </a:pPr>
            <a:r>
              <a:rPr lang="en-US" sz="2400" b="1" i="0" u="none" strike="noStrike" cap="none">
                <a:solidFill>
                  <a:srgbClr val="000000"/>
                </a:solidFill>
                <a:latin typeface="Calibri"/>
                <a:ea typeface="Calibri"/>
                <a:cs typeface="Calibri"/>
                <a:sym typeface="Calibri"/>
              </a:rPr>
              <a:t>The Friends, </a:t>
            </a:r>
            <a:r>
              <a:rPr lang="en-US" sz="2400" b="1" i="0" u="none" strike="noStrike" cap="none">
                <a:solidFill>
                  <a:schemeClr val="dk1"/>
                </a:solidFill>
                <a:latin typeface="Calibri"/>
                <a:ea typeface="Calibri"/>
                <a:cs typeface="Calibri"/>
                <a:sym typeface="Calibri"/>
              </a:rPr>
              <a:t>USFWS</a:t>
            </a:r>
            <a:r>
              <a:rPr lang="en-US" sz="2400" b="1" i="0" u="none" strike="noStrike" cap="none">
                <a:solidFill>
                  <a:srgbClr val="000000"/>
                </a:solidFill>
                <a:latin typeface="Calibri"/>
                <a:ea typeface="Calibri"/>
                <a:cs typeface="Calibri"/>
                <a:sym typeface="Calibri"/>
              </a:rPr>
              <a:t>, </a:t>
            </a:r>
            <a:r>
              <a:rPr lang="en-US" sz="2400" b="1" i="0" u="none" strike="noStrike" cap="none">
                <a:solidFill>
                  <a:schemeClr val="dk1"/>
                </a:solidFill>
                <a:latin typeface="Calibri"/>
                <a:ea typeface="Calibri"/>
                <a:cs typeface="Calibri"/>
                <a:sym typeface="Calibri"/>
              </a:rPr>
              <a:t>MCCD,</a:t>
            </a:r>
          </a:p>
          <a:p>
            <a:pPr marL="0" marR="0" lvl="0" indent="0" algn="ctr" rtl="0">
              <a:lnSpc>
                <a:spcPct val="100000"/>
              </a:lnSpc>
              <a:spcBef>
                <a:spcPts val="0"/>
              </a:spcBef>
              <a:spcAft>
                <a:spcPts val="0"/>
              </a:spcAft>
              <a:buClr>
                <a:srgbClr val="000000"/>
              </a:buClr>
              <a:buSzPct val="25000"/>
              <a:buFont typeface="Calibri"/>
              <a:buNone/>
            </a:pPr>
            <a:r>
              <a:rPr lang="en-US" sz="2400" b="1" i="0" u="none" strike="noStrike" cap="none">
                <a:solidFill>
                  <a:srgbClr val="000000"/>
                </a:solidFill>
                <a:latin typeface="Calibri"/>
                <a:ea typeface="Calibri"/>
                <a:cs typeface="Calibri"/>
                <a:sym typeface="Calibri"/>
              </a:rPr>
              <a:t>McHenry County Audubon, IL Sierra Club  </a:t>
            </a:r>
          </a:p>
        </p:txBody>
      </p:sp>
    </p:spTree>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Shape 395"/>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0" y="-1083733"/>
            <a:ext cx="9144000" cy="4588933"/>
          </a:xfrm>
          <a:prstGeom prst="rect">
            <a:avLst/>
          </a:prstGeom>
          <a:noFill/>
          <a:ln>
            <a:noFill/>
          </a:ln>
        </p:spPr>
      </p:pic>
      <p:pic>
        <p:nvPicPr>
          <p:cNvPr id="396" name="Shape 396"/>
          <p:cNvPicPr preferRelativeResize="0"/>
          <p:nvPr/>
        </p:nvPicPr>
        <p:blipFill rotWithShape="1">
          <a:blip r:embed="rId4">
            <a:alphaModFix/>
          </a:blip>
          <a:srcRect/>
          <a:stretch/>
        </p:blipFill>
        <p:spPr>
          <a:xfrm>
            <a:off x="3898900" y="4432300"/>
            <a:ext cx="3811813" cy="2425700"/>
          </a:xfrm>
          <a:prstGeom prst="rect">
            <a:avLst/>
          </a:prstGeom>
          <a:noFill/>
          <a:ln w="9525" cap="flat" cmpd="sng">
            <a:solidFill>
              <a:srgbClr val="A5A5A5"/>
            </a:solidFill>
            <a:prstDash val="solid"/>
            <a:round/>
            <a:headEnd type="none" w="med" len="med"/>
            <a:tailEnd type="none" w="med" len="med"/>
          </a:ln>
        </p:spPr>
      </p:pic>
      <p:pic>
        <p:nvPicPr>
          <p:cNvPr id="397" name="Shape 397"/>
          <p:cNvPicPr preferRelativeResize="0"/>
          <p:nvPr/>
        </p:nvPicPr>
        <p:blipFill rotWithShape="1">
          <a:blip r:embed="rId5">
            <a:alphaModFix/>
          </a:blip>
          <a:srcRect/>
          <a:stretch/>
        </p:blipFill>
        <p:spPr>
          <a:xfrm>
            <a:off x="0" y="4432300"/>
            <a:ext cx="4275136" cy="2779321"/>
          </a:xfrm>
          <a:prstGeom prst="rect">
            <a:avLst/>
          </a:prstGeom>
          <a:noFill/>
          <a:ln w="9525" cap="flat" cmpd="sng">
            <a:solidFill>
              <a:srgbClr val="A5A5A5"/>
            </a:solidFill>
            <a:prstDash val="solid"/>
            <a:round/>
            <a:headEnd type="none" w="med" len="med"/>
            <a:tailEnd type="none" w="med" len="med"/>
          </a:ln>
        </p:spPr>
      </p:pic>
      <p:sp>
        <p:nvSpPr>
          <p:cNvPr id="398" name="Shape 398"/>
          <p:cNvSpPr txBox="1"/>
          <p:nvPr/>
        </p:nvSpPr>
        <p:spPr>
          <a:xfrm>
            <a:off x="0" y="3581400"/>
            <a:ext cx="9075900" cy="831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1" i="0" u="none" strike="noStrike" cap="none">
                <a:solidFill>
                  <a:schemeClr val="dk1"/>
                </a:solidFill>
                <a:latin typeface="Calibri"/>
                <a:ea typeface="Calibri"/>
                <a:cs typeface="Calibri"/>
                <a:sym typeface="Calibri"/>
              </a:rPr>
              <a:t>The Friends, USFWS, Sierra Club IL, MCCD, IL DNR, McHenry County Audubon, Towns of Algonquin, Carpentersville, IL and Burlington, WI</a:t>
            </a:r>
          </a:p>
        </p:txBody>
      </p:sp>
      <p:pic>
        <p:nvPicPr>
          <p:cNvPr id="399" name="Shape 399"/>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7038982" y="4419600"/>
            <a:ext cx="2105018" cy="2590272"/>
          </a:xfrm>
          <a:prstGeom prst="rect">
            <a:avLst/>
          </a:prstGeom>
          <a:noFill/>
          <a:ln w="9525" cap="flat" cmpd="sng">
            <a:solidFill>
              <a:srgbClr val="A5A5A5"/>
            </a:solidFill>
            <a:prstDash val="solid"/>
            <a:round/>
            <a:headEnd type="none" w="med" len="med"/>
            <a:tailEnd type="none" w="med" len="med"/>
          </a:ln>
        </p:spPr>
      </p:pic>
      <p:sp>
        <p:nvSpPr>
          <p:cNvPr id="400" name="Shape 400"/>
          <p:cNvSpPr/>
          <p:nvPr/>
        </p:nvSpPr>
        <p:spPr>
          <a:xfrm>
            <a:off x="0" y="2590800"/>
            <a:ext cx="9144000" cy="7695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4400" b="1" i="1" u="none" strike="noStrike" cap="none">
                <a:solidFill>
                  <a:schemeClr val="lt1"/>
                </a:solidFill>
                <a:latin typeface="Calibri"/>
                <a:ea typeface="Calibri"/>
                <a:cs typeface="Calibri"/>
                <a:sym typeface="Calibri"/>
              </a:rPr>
              <a:t>IN SEARCH OF EAGLES DAY</a:t>
            </a: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p:nvPr/>
        </p:nvSpPr>
        <p:spPr>
          <a:xfrm>
            <a:off x="152400" y="152400"/>
            <a:ext cx="8839199" cy="235448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500" b="1" i="0" u="none" strike="noStrike" cap="none">
                <a:solidFill>
                  <a:schemeClr val="dk1"/>
                </a:solidFill>
                <a:latin typeface="Calibri"/>
                <a:ea typeface="Calibri"/>
                <a:cs typeface="Calibri"/>
                <a:sym typeface="Calibri"/>
              </a:rPr>
              <a:t>Goals of Hackmatack NWR</a:t>
            </a: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ct val="100000"/>
              <a:buFont typeface="Calibri"/>
              <a:buAutoNum type="arabicParenR" startAt="3"/>
            </a:pPr>
            <a:r>
              <a:rPr lang="en-US" sz="1800" b="0" i="0" u="none" strike="noStrike" cap="none">
                <a:solidFill>
                  <a:schemeClr val="dk1"/>
                </a:solidFill>
                <a:latin typeface="Calibri"/>
                <a:ea typeface="Calibri"/>
                <a:cs typeface="Calibri"/>
                <a:sym typeface="Calibri"/>
              </a:rPr>
              <a:t>Promote science, education, and research to encourage responsible stewardship of our natural resources</a:t>
            </a:r>
          </a:p>
          <a:p>
            <a:pPr marL="0" marR="0" lvl="0" indent="0" algn="ctr" rtl="0">
              <a:lnSpc>
                <a:spcPct val="100000"/>
              </a:lnSpc>
              <a:spcBef>
                <a:spcPts val="0"/>
              </a:spcBef>
              <a:spcAft>
                <a:spcPts val="0"/>
              </a:spcAft>
              <a:buClr>
                <a:srgbClr val="000000"/>
              </a:buClr>
              <a:buFont typeface="Arial"/>
              <a:buNone/>
            </a:pPr>
            <a:endParaRPr sz="25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Font typeface="Arial"/>
              <a:buNone/>
            </a:pPr>
            <a:endParaRPr sz="2500" b="1" i="0" u="none" strike="noStrike" cap="none">
              <a:solidFill>
                <a:schemeClr val="dk1"/>
              </a:solidFill>
              <a:latin typeface="Calibri"/>
              <a:ea typeface="Calibri"/>
              <a:cs typeface="Calibri"/>
              <a:sym typeface="Calibri"/>
            </a:endParaRPr>
          </a:p>
        </p:txBody>
      </p:sp>
      <p:pic>
        <p:nvPicPr>
          <p:cNvPr id="114" name="Shape 114"/>
          <p:cNvPicPr preferRelativeResize="0"/>
          <p:nvPr/>
        </p:nvPicPr>
        <p:blipFill rotWithShape="1">
          <a:blip r:embed="rId3">
            <a:alphaModFix/>
          </a:blip>
          <a:srcRect/>
          <a:stretch/>
        </p:blipFill>
        <p:spPr>
          <a:xfrm>
            <a:off x="1524000" y="1981200"/>
            <a:ext cx="6053667" cy="4540248"/>
          </a:xfrm>
          <a:prstGeom prst="rect">
            <a:avLst/>
          </a:prstGeom>
          <a:noFill/>
          <a:ln w="9525" cap="flat" cmpd="sng">
            <a:solidFill>
              <a:srgbClr val="A5A5A5"/>
            </a:solidFill>
            <a:prstDash val="solid"/>
            <a:round/>
            <a:headEnd type="none" w="med" len="med"/>
            <a:tailEnd type="none" w="med" len="med"/>
          </a:ln>
        </p:spPr>
      </p:pic>
    </p:spTree>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405" name="Shape 405"/>
          <p:cNvPicPr preferRelativeResize="0"/>
          <p:nvPr/>
        </p:nvPicPr>
        <p:blipFill rotWithShape="1">
          <a:blip r:embed="rId3">
            <a:alphaModFix/>
          </a:blip>
          <a:srcRect/>
          <a:stretch/>
        </p:blipFill>
        <p:spPr>
          <a:xfrm>
            <a:off x="0" y="0"/>
            <a:ext cx="9217329" cy="6858000"/>
          </a:xfrm>
          <a:prstGeom prst="rect">
            <a:avLst/>
          </a:prstGeom>
          <a:noFill/>
          <a:ln>
            <a:noFill/>
          </a:ln>
        </p:spPr>
      </p:pic>
      <p:sp>
        <p:nvSpPr>
          <p:cNvPr id="406" name="Shape 406"/>
          <p:cNvSpPr txBox="1"/>
          <p:nvPr/>
        </p:nvSpPr>
        <p:spPr>
          <a:xfrm>
            <a:off x="609600" y="0"/>
            <a:ext cx="9089700" cy="11031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4400" b="1" i="0" u="none" strike="noStrike" cap="none">
                <a:solidFill>
                  <a:schemeClr val="lt1"/>
                </a:solidFill>
                <a:latin typeface="Calibri"/>
                <a:ea typeface="Calibri"/>
                <a:cs typeface="Calibri"/>
                <a:sym typeface="Calibri"/>
              </a:rPr>
              <a:t>Inspiring Connections Outdoors</a:t>
            </a:r>
          </a:p>
        </p:txBody>
      </p:sp>
      <p:sp>
        <p:nvSpPr>
          <p:cNvPr id="407" name="Shape 407"/>
          <p:cNvSpPr txBox="1"/>
          <p:nvPr/>
        </p:nvSpPr>
        <p:spPr>
          <a:xfrm>
            <a:off x="3429000" y="914400"/>
            <a:ext cx="5486399" cy="17019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400" b="1" i="0" u="none" strike="noStrike" cap="none">
                <a:solidFill>
                  <a:schemeClr val="lt1"/>
                </a:solidFill>
                <a:latin typeface="Calibri"/>
                <a:ea typeface="Calibri"/>
                <a:cs typeface="Calibri"/>
                <a:sym typeface="Calibri"/>
              </a:rPr>
              <a:t>The Friends, Sierra Club IL, MCCD, Friends of Big Foot Beach State Park, Clear Water Outdoor, WI DNR, Pritzker College Prep</a:t>
            </a:r>
          </a:p>
        </p:txBody>
      </p:sp>
    </p:spTree>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412" name="Shape 412"/>
          <p:cNvPicPr preferRelativeResize="0"/>
          <p:nvPr/>
        </p:nvPicPr>
        <p:blipFill rotWithShape="1">
          <a:blip r:embed="rId3">
            <a:alphaModFix/>
          </a:blip>
          <a:srcRect/>
          <a:stretch/>
        </p:blipFill>
        <p:spPr>
          <a:xfrm>
            <a:off x="0" y="0"/>
            <a:ext cx="9217200" cy="6858000"/>
          </a:xfrm>
          <a:prstGeom prst="rect">
            <a:avLst/>
          </a:prstGeom>
          <a:noFill/>
          <a:ln>
            <a:noFill/>
          </a:ln>
        </p:spPr>
      </p:pic>
      <p:pic>
        <p:nvPicPr>
          <p:cNvPr id="413" name="Shape 413"/>
          <p:cNvPicPr preferRelativeResize="0"/>
          <p:nvPr/>
        </p:nvPicPr>
        <p:blipFill rotWithShape="1">
          <a:blip r:embed="rId4">
            <a:alphaModFix/>
          </a:blip>
          <a:srcRect/>
          <a:stretch/>
        </p:blipFill>
        <p:spPr>
          <a:xfrm>
            <a:off x="1921821" y="0"/>
            <a:ext cx="5300356" cy="6858000"/>
          </a:xfrm>
          <a:prstGeom prst="rect">
            <a:avLst/>
          </a:prstGeom>
          <a:noFill/>
          <a:ln>
            <a:noFill/>
          </a:ln>
        </p:spPr>
      </p:pic>
    </p:spTree>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Shape 418"/>
          <p:cNvSpPr txBox="1">
            <a:spLocks noGrp="1"/>
          </p:cNvSpPr>
          <p:nvPr>
            <p:ph type="ctrTitle"/>
          </p:nvPr>
        </p:nvSpPr>
        <p:spPr>
          <a:xfrm>
            <a:off x="3776132" y="0"/>
            <a:ext cx="5206998" cy="331046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4400" b="1" i="0" u="none" strike="noStrike" cap="none">
                <a:solidFill>
                  <a:schemeClr val="dk1"/>
                </a:solidFill>
                <a:latin typeface="Calibri"/>
                <a:ea typeface="Calibri"/>
                <a:cs typeface="Calibri"/>
                <a:sym typeface="Calibri"/>
              </a:rPr>
              <a:t>Friends of Hackmatack &amp; PARTNERS!</a:t>
            </a:r>
            <a:br>
              <a:rPr lang="en-US" sz="4400" b="1" i="0" u="none" strike="noStrike" cap="none">
                <a:solidFill>
                  <a:schemeClr val="dk1"/>
                </a:solidFill>
                <a:latin typeface="Calibri"/>
                <a:ea typeface="Calibri"/>
                <a:cs typeface="Calibri"/>
                <a:sym typeface="Calibri"/>
              </a:rPr>
            </a:br>
            <a:r>
              <a:rPr lang="en-US" sz="4400" b="1" i="0" u="none" strike="noStrike" cap="none">
                <a:solidFill>
                  <a:schemeClr val="dk1"/>
                </a:solidFill>
                <a:latin typeface="Calibri"/>
                <a:ea typeface="Calibri"/>
                <a:cs typeface="Calibri"/>
                <a:sym typeface="Calibri"/>
              </a:rPr>
              <a:t>Monarch Work </a:t>
            </a:r>
            <a:br>
              <a:rPr lang="en-US" sz="4400" b="1" i="0" u="none" strike="noStrike" cap="none">
                <a:solidFill>
                  <a:schemeClr val="dk1"/>
                </a:solidFill>
                <a:latin typeface="Calibri"/>
                <a:ea typeface="Calibri"/>
                <a:cs typeface="Calibri"/>
                <a:sym typeface="Calibri"/>
              </a:rPr>
            </a:br>
            <a:r>
              <a:rPr lang="en-US" sz="4400" b="1" i="0" u="none" strike="noStrike" cap="none">
                <a:solidFill>
                  <a:schemeClr val="dk1"/>
                </a:solidFill>
                <a:latin typeface="Calibri"/>
                <a:ea typeface="Calibri"/>
                <a:cs typeface="Calibri"/>
                <a:sym typeface="Calibri"/>
              </a:rPr>
              <a:t>2015-16</a:t>
            </a:r>
          </a:p>
        </p:txBody>
      </p:sp>
      <p:pic>
        <p:nvPicPr>
          <p:cNvPr id="419" name="Shape 419"/>
          <p:cNvPicPr preferRelativeResize="0"/>
          <p:nvPr/>
        </p:nvPicPr>
        <p:blipFill rotWithShape="1">
          <a:blip r:embed="rId3">
            <a:alphaModFix/>
          </a:blip>
          <a:srcRect/>
          <a:stretch/>
        </p:blipFill>
        <p:spPr>
          <a:xfrm>
            <a:off x="0" y="0"/>
            <a:ext cx="3613150" cy="6858000"/>
          </a:xfrm>
          <a:prstGeom prst="rect">
            <a:avLst/>
          </a:prstGeom>
          <a:noFill/>
          <a:ln w="9525" cap="flat" cmpd="sng">
            <a:solidFill>
              <a:srgbClr val="A5A5A5"/>
            </a:solidFill>
            <a:prstDash val="solid"/>
            <a:round/>
            <a:headEnd type="none" w="med" len="med"/>
            <a:tailEnd type="none" w="med" len="med"/>
          </a:ln>
        </p:spPr>
      </p:pic>
      <p:pic>
        <p:nvPicPr>
          <p:cNvPr id="420" name="Shape 420"/>
          <p:cNvPicPr preferRelativeResize="0"/>
          <p:nvPr/>
        </p:nvPicPr>
        <p:blipFill rotWithShape="1">
          <a:blip r:embed="rId4">
            <a:alphaModFix/>
          </a:blip>
          <a:srcRect/>
          <a:stretch/>
        </p:blipFill>
        <p:spPr>
          <a:xfrm>
            <a:off x="6652439" y="3535919"/>
            <a:ext cx="2491559" cy="3322080"/>
          </a:xfrm>
          <a:prstGeom prst="rect">
            <a:avLst/>
          </a:prstGeom>
          <a:noFill/>
          <a:ln w="9525" cap="flat" cmpd="sng">
            <a:solidFill>
              <a:srgbClr val="A5A5A5"/>
            </a:solidFill>
            <a:prstDash val="solid"/>
            <a:round/>
            <a:headEnd type="none" w="med" len="med"/>
            <a:tailEnd type="none" w="med" len="med"/>
          </a:ln>
        </p:spPr>
      </p:pic>
      <p:pic>
        <p:nvPicPr>
          <p:cNvPr id="421" name="Shape 421"/>
          <p:cNvPicPr preferRelativeResize="0"/>
          <p:nvPr/>
        </p:nvPicPr>
        <p:blipFill rotWithShape="1">
          <a:blip r:embed="rId5">
            <a:alphaModFix/>
          </a:blip>
          <a:srcRect/>
          <a:stretch/>
        </p:blipFill>
        <p:spPr>
          <a:xfrm>
            <a:off x="1690974" y="3535919"/>
            <a:ext cx="4961465" cy="3440611"/>
          </a:xfrm>
          <a:prstGeom prst="rect">
            <a:avLst/>
          </a:prstGeom>
          <a:noFill/>
          <a:ln w="9525" cap="flat" cmpd="sng">
            <a:solidFill>
              <a:srgbClr val="A5A5A5"/>
            </a:solidFill>
            <a:prstDash val="solid"/>
            <a:round/>
            <a:headEnd type="none" w="med" len="med"/>
            <a:tailEnd type="none" w="med" len="med"/>
          </a:ln>
        </p:spPr>
      </p:pic>
    </p:spTree>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Shape 426"/>
          <p:cNvSpPr txBox="1"/>
          <p:nvPr/>
        </p:nvSpPr>
        <p:spPr>
          <a:xfrm>
            <a:off x="0" y="0"/>
            <a:ext cx="6400799" cy="6858000"/>
          </a:xfrm>
          <a:prstGeom prst="rect">
            <a:avLst/>
          </a:prstGeom>
          <a:solidFill>
            <a:srgbClr val="E69138"/>
          </a:solid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2400" b="1" i="0" u="none" strike="noStrike" cap="none">
                <a:solidFill>
                  <a:schemeClr val="dk1"/>
                </a:solidFill>
                <a:latin typeface="Calibri"/>
                <a:ea typeface="Calibri"/>
                <a:cs typeface="Calibri"/>
                <a:sym typeface="Calibri"/>
              </a:rPr>
              <a:t>The Friends of Hackmatack Monarch Committee</a:t>
            </a:r>
          </a:p>
          <a:p>
            <a:pPr marL="0" marR="0" lvl="0" indent="0" algn="ctr" rtl="0">
              <a:lnSpc>
                <a:spcPct val="100000"/>
              </a:lnSpc>
              <a:spcBef>
                <a:spcPts val="600"/>
              </a:spcBef>
              <a:spcAft>
                <a:spcPts val="0"/>
              </a:spcAft>
              <a:buClr>
                <a:schemeClr val="dk1"/>
              </a:buClr>
              <a:buSzPct val="25000"/>
              <a:buFont typeface="Calibri"/>
              <a:buNone/>
            </a:pPr>
            <a:r>
              <a:rPr lang="en-US" sz="1600" b="1" i="0" u="none" strike="noStrike" cap="none">
                <a:solidFill>
                  <a:schemeClr val="dk1"/>
                </a:solidFill>
                <a:latin typeface="Calibri"/>
                <a:ea typeface="Calibri"/>
                <a:cs typeface="Calibri"/>
                <a:sym typeface="Calibri"/>
              </a:rPr>
              <a:t>Friends of Hackmatack NWR</a:t>
            </a:r>
          </a:p>
          <a:p>
            <a:pPr marL="0" marR="0" lvl="0" indent="0" algn="ctr" rtl="0">
              <a:lnSpc>
                <a:spcPct val="100000"/>
              </a:lnSpc>
              <a:spcBef>
                <a:spcPts val="600"/>
              </a:spcBef>
              <a:spcAft>
                <a:spcPts val="0"/>
              </a:spcAft>
              <a:buClr>
                <a:srgbClr val="000000"/>
              </a:buClr>
              <a:buSzPct val="25000"/>
              <a:buFont typeface="Arial"/>
              <a:buNone/>
            </a:pPr>
            <a:r>
              <a:rPr lang="en-US" sz="1600" b="1" i="0" u="none" strike="noStrike" cap="none">
                <a:solidFill>
                  <a:schemeClr val="dk1"/>
                </a:solidFill>
                <a:latin typeface="Calibri"/>
                <a:ea typeface="Calibri"/>
                <a:cs typeface="Calibri"/>
                <a:sym typeface="Calibri"/>
              </a:rPr>
              <a:t>US Fish &amp; Wildlife Service – Refuge Division &amp; Chicago Field Office</a:t>
            </a:r>
          </a:p>
          <a:p>
            <a:pPr marL="0" marR="0" lvl="0" indent="0" algn="ctr" rtl="0">
              <a:lnSpc>
                <a:spcPct val="100000"/>
              </a:lnSpc>
              <a:spcBef>
                <a:spcPts val="600"/>
              </a:spcBef>
              <a:spcAft>
                <a:spcPts val="0"/>
              </a:spcAft>
              <a:buClr>
                <a:srgbClr val="000000"/>
              </a:buClr>
              <a:buSzPct val="25000"/>
              <a:buFont typeface="Arial"/>
              <a:buNone/>
            </a:pPr>
            <a:r>
              <a:rPr lang="en-US" sz="1600" b="1" i="0" u="none" strike="noStrike" cap="none">
                <a:solidFill>
                  <a:schemeClr val="dk1"/>
                </a:solidFill>
                <a:latin typeface="Calibri"/>
                <a:ea typeface="Calibri"/>
                <a:cs typeface="Calibri"/>
                <a:sym typeface="Calibri"/>
              </a:rPr>
              <a:t>McHenry County Conservation District</a:t>
            </a:r>
          </a:p>
          <a:p>
            <a:pPr marL="0" marR="0" lvl="0" indent="0" algn="ctr" rtl="0">
              <a:lnSpc>
                <a:spcPct val="100000"/>
              </a:lnSpc>
              <a:spcBef>
                <a:spcPts val="600"/>
              </a:spcBef>
              <a:spcAft>
                <a:spcPts val="0"/>
              </a:spcAft>
              <a:buClr>
                <a:schemeClr val="dk1"/>
              </a:buClr>
              <a:buSzPct val="25000"/>
              <a:buFont typeface="Calibri"/>
              <a:buNone/>
            </a:pPr>
            <a:r>
              <a:rPr lang="en-US" sz="1600" b="1" i="0" u="none" strike="noStrike" cap="none">
                <a:solidFill>
                  <a:schemeClr val="dk1"/>
                </a:solidFill>
                <a:latin typeface="Calibri"/>
                <a:ea typeface="Calibri"/>
                <a:cs typeface="Calibri"/>
                <a:sym typeface="Calibri"/>
              </a:rPr>
              <a:t>Environmental Defenders of McHenry County</a:t>
            </a:r>
          </a:p>
          <a:p>
            <a:pPr marL="0" marR="0" lvl="0" indent="0" algn="ctr" rtl="0">
              <a:lnSpc>
                <a:spcPct val="100000"/>
              </a:lnSpc>
              <a:spcBef>
                <a:spcPts val="600"/>
              </a:spcBef>
              <a:spcAft>
                <a:spcPts val="0"/>
              </a:spcAft>
              <a:buClr>
                <a:srgbClr val="000000"/>
              </a:buClr>
              <a:buSzPct val="25000"/>
              <a:buFont typeface="Arial"/>
              <a:buNone/>
            </a:pPr>
            <a:r>
              <a:rPr lang="en-US" sz="1600" b="1" i="0" u="none" strike="noStrike" cap="none">
                <a:solidFill>
                  <a:schemeClr val="dk1"/>
                </a:solidFill>
                <a:latin typeface="Calibri"/>
                <a:ea typeface="Calibri"/>
                <a:cs typeface="Calibri"/>
                <a:sym typeface="Calibri"/>
              </a:rPr>
              <a:t>Sierra Club, Illinois Chapter</a:t>
            </a:r>
          </a:p>
          <a:p>
            <a:pPr marL="0" marR="0" lvl="0" indent="0" algn="ctr" rtl="0">
              <a:lnSpc>
                <a:spcPct val="100000"/>
              </a:lnSpc>
              <a:spcBef>
                <a:spcPts val="600"/>
              </a:spcBef>
              <a:spcAft>
                <a:spcPts val="0"/>
              </a:spcAft>
              <a:buClr>
                <a:srgbClr val="000000"/>
              </a:buClr>
              <a:buSzPct val="25000"/>
              <a:buFont typeface="Arial"/>
              <a:buNone/>
            </a:pPr>
            <a:r>
              <a:rPr lang="en-US" sz="1600" b="1" i="0" u="none" strike="noStrike" cap="none">
                <a:solidFill>
                  <a:schemeClr val="dk1"/>
                </a:solidFill>
                <a:latin typeface="Calibri"/>
                <a:ea typeface="Calibri"/>
                <a:cs typeface="Calibri"/>
                <a:sym typeface="Calibri"/>
              </a:rPr>
              <a:t>Crystal Lake Park District</a:t>
            </a:r>
          </a:p>
          <a:p>
            <a:pPr marL="0" marR="0" lvl="0" indent="0" algn="ctr" rtl="0">
              <a:lnSpc>
                <a:spcPct val="100000"/>
              </a:lnSpc>
              <a:spcBef>
                <a:spcPts val="600"/>
              </a:spcBef>
              <a:spcAft>
                <a:spcPts val="0"/>
              </a:spcAft>
              <a:buClr>
                <a:srgbClr val="000000"/>
              </a:buClr>
              <a:buSzPct val="25000"/>
              <a:buFont typeface="Arial"/>
              <a:buNone/>
            </a:pPr>
            <a:r>
              <a:rPr lang="en-US" sz="1600" b="1" i="0" u="none" strike="noStrike" cap="none">
                <a:solidFill>
                  <a:schemeClr val="dk1"/>
                </a:solidFill>
                <a:latin typeface="Calibri"/>
                <a:ea typeface="Calibri"/>
                <a:cs typeface="Calibri"/>
                <a:sym typeface="Calibri"/>
              </a:rPr>
              <a:t>Creative Arts, INC</a:t>
            </a:r>
          </a:p>
          <a:p>
            <a:pPr marL="0" marR="0" lvl="0" indent="0" algn="ctr" rtl="0">
              <a:lnSpc>
                <a:spcPct val="100000"/>
              </a:lnSpc>
              <a:spcBef>
                <a:spcPts val="600"/>
              </a:spcBef>
              <a:spcAft>
                <a:spcPts val="0"/>
              </a:spcAft>
              <a:buClr>
                <a:srgbClr val="000000"/>
              </a:buClr>
              <a:buSzPct val="25000"/>
              <a:buFont typeface="Arial"/>
              <a:buNone/>
            </a:pPr>
            <a:r>
              <a:rPr lang="en-US" sz="1600" b="1" i="0" u="none" strike="noStrike" cap="none">
                <a:solidFill>
                  <a:schemeClr val="dk1"/>
                </a:solidFill>
                <a:latin typeface="Calibri"/>
                <a:ea typeface="Calibri"/>
                <a:cs typeface="Calibri"/>
                <a:sym typeface="Calibri"/>
              </a:rPr>
              <a:t>McSEEP – McHenry Co. Superintendent of Schools Enviro. Ed. Program</a:t>
            </a:r>
          </a:p>
          <a:p>
            <a:pPr marL="0" marR="0" lvl="0" indent="0" algn="ctr" rtl="0">
              <a:lnSpc>
                <a:spcPct val="100000"/>
              </a:lnSpc>
              <a:spcBef>
                <a:spcPts val="600"/>
              </a:spcBef>
              <a:spcAft>
                <a:spcPts val="0"/>
              </a:spcAft>
              <a:buClr>
                <a:srgbClr val="000000"/>
              </a:buClr>
              <a:buSzPct val="25000"/>
              <a:buFont typeface="Arial"/>
              <a:buNone/>
            </a:pPr>
            <a:r>
              <a:rPr lang="en-US" sz="1600" b="1" i="0" u="none" strike="noStrike" cap="none">
                <a:solidFill>
                  <a:schemeClr val="dk1"/>
                </a:solidFill>
                <a:latin typeface="Calibri"/>
                <a:ea typeface="Calibri"/>
                <a:cs typeface="Calibri"/>
                <a:sym typeface="Calibri"/>
              </a:rPr>
              <a:t>Loyola University Retreat &amp; Ecology Center, Woodstock</a:t>
            </a:r>
          </a:p>
          <a:p>
            <a:pPr marL="0" marR="0" lvl="0" indent="0" algn="ctr" rtl="0">
              <a:lnSpc>
                <a:spcPct val="100000"/>
              </a:lnSpc>
              <a:spcBef>
                <a:spcPts val="600"/>
              </a:spcBef>
              <a:spcAft>
                <a:spcPts val="0"/>
              </a:spcAft>
              <a:buClr>
                <a:schemeClr val="dk1"/>
              </a:buClr>
              <a:buSzPct val="25000"/>
              <a:buFont typeface="Calibri"/>
              <a:buNone/>
            </a:pPr>
            <a:r>
              <a:rPr lang="en-US" sz="1600" b="1" i="0" u="none" strike="noStrike" cap="none">
                <a:solidFill>
                  <a:schemeClr val="dk1"/>
                </a:solidFill>
                <a:latin typeface="Calibri"/>
                <a:ea typeface="Calibri"/>
                <a:cs typeface="Calibri"/>
                <a:sym typeface="Calibri"/>
              </a:rPr>
              <a:t>Wildflower Propagation and Preservation Committee</a:t>
            </a:r>
          </a:p>
          <a:p>
            <a:pPr marL="0" marR="0" lvl="0" indent="0" algn="ctr" rtl="0">
              <a:lnSpc>
                <a:spcPct val="100000"/>
              </a:lnSpc>
              <a:spcBef>
                <a:spcPts val="600"/>
              </a:spcBef>
              <a:spcAft>
                <a:spcPts val="0"/>
              </a:spcAft>
              <a:buClr>
                <a:schemeClr val="dk1"/>
              </a:buClr>
              <a:buSzPct val="25000"/>
              <a:buFont typeface="Arial"/>
              <a:buNone/>
            </a:pPr>
            <a:r>
              <a:rPr lang="en-US" sz="1600" b="1" i="0" u="none" strike="noStrike" cap="none">
                <a:solidFill>
                  <a:schemeClr val="dk1"/>
                </a:solidFill>
                <a:latin typeface="Calibri"/>
                <a:ea typeface="Calibri"/>
                <a:cs typeface="Calibri"/>
                <a:sym typeface="Calibri"/>
              </a:rPr>
              <a:t>Ancient Oaks Foundation</a:t>
            </a:r>
          </a:p>
          <a:p>
            <a:pPr marL="0" marR="0" lvl="0" indent="0" algn="ctr" rtl="0">
              <a:lnSpc>
                <a:spcPct val="100000"/>
              </a:lnSpc>
              <a:spcBef>
                <a:spcPts val="600"/>
              </a:spcBef>
              <a:spcAft>
                <a:spcPts val="0"/>
              </a:spcAft>
              <a:buClr>
                <a:srgbClr val="000000"/>
              </a:buClr>
              <a:buSzPct val="25000"/>
              <a:buFont typeface="Arial"/>
              <a:buNone/>
            </a:pPr>
            <a:r>
              <a:rPr lang="en-US" sz="1600" b="1" i="0" u="none" strike="noStrike" cap="none">
                <a:solidFill>
                  <a:schemeClr val="dk1"/>
                </a:solidFill>
                <a:latin typeface="Calibri"/>
                <a:ea typeface="Calibri"/>
                <a:cs typeface="Calibri"/>
                <a:sym typeface="Calibri"/>
              </a:rPr>
              <a:t>Sustainability Center, McHenry County College</a:t>
            </a:r>
          </a:p>
          <a:p>
            <a:pPr marL="0" marR="0" lvl="0" indent="0" algn="ctr" rtl="0">
              <a:lnSpc>
                <a:spcPct val="100000"/>
              </a:lnSpc>
              <a:spcBef>
                <a:spcPts val="600"/>
              </a:spcBef>
              <a:spcAft>
                <a:spcPts val="0"/>
              </a:spcAft>
              <a:buClr>
                <a:srgbClr val="000000"/>
              </a:buClr>
              <a:buSzPct val="25000"/>
              <a:buFont typeface="Arial"/>
              <a:buNone/>
            </a:pPr>
            <a:r>
              <a:rPr lang="en-US" sz="1600" b="1" i="0" u="none" strike="noStrike" cap="none">
                <a:solidFill>
                  <a:schemeClr val="dk1"/>
                </a:solidFill>
                <a:latin typeface="Calibri"/>
                <a:ea typeface="Calibri"/>
                <a:cs typeface="Calibri"/>
                <a:sym typeface="Calibri"/>
              </a:rPr>
              <a:t>Conservation @ Home - The Land Conservancy</a:t>
            </a:r>
          </a:p>
          <a:p>
            <a:pPr marL="0" marR="0" lvl="0" indent="0" algn="ctr" rtl="0">
              <a:lnSpc>
                <a:spcPct val="100000"/>
              </a:lnSpc>
              <a:spcBef>
                <a:spcPts val="600"/>
              </a:spcBef>
              <a:spcAft>
                <a:spcPts val="0"/>
              </a:spcAft>
              <a:buClr>
                <a:schemeClr val="dk1"/>
              </a:buClr>
              <a:buSzPct val="25000"/>
              <a:buFont typeface="Calibri"/>
              <a:buNone/>
            </a:pPr>
            <a:r>
              <a:rPr lang="en-US" sz="1600" b="1" i="0" u="none" strike="noStrike" cap="none">
                <a:solidFill>
                  <a:schemeClr val="dk1"/>
                </a:solidFill>
                <a:latin typeface="Calibri"/>
                <a:ea typeface="Calibri"/>
                <a:cs typeface="Calibri"/>
                <a:sym typeface="Calibri"/>
              </a:rPr>
              <a:t>McHenry County Fair Board</a:t>
            </a:r>
          </a:p>
          <a:p>
            <a:pPr marL="0" marR="0" lvl="0" indent="0" algn="ctr" rtl="0">
              <a:lnSpc>
                <a:spcPct val="100000"/>
              </a:lnSpc>
              <a:spcBef>
                <a:spcPts val="600"/>
              </a:spcBef>
              <a:spcAft>
                <a:spcPts val="0"/>
              </a:spcAft>
              <a:buClr>
                <a:srgbClr val="000000"/>
              </a:buClr>
              <a:buSzPct val="25000"/>
              <a:buFont typeface="Arial"/>
              <a:buNone/>
            </a:pPr>
            <a:r>
              <a:rPr lang="en-US" sz="1600" b="1" i="0" u="none" strike="noStrike" cap="none">
                <a:solidFill>
                  <a:schemeClr val="dk1"/>
                </a:solidFill>
                <a:latin typeface="Calibri"/>
                <a:ea typeface="Calibri"/>
                <a:cs typeface="Calibri"/>
                <a:sym typeface="Calibri"/>
              </a:rPr>
              <a:t>Kettle Moraine Land Trust</a:t>
            </a:r>
          </a:p>
          <a:p>
            <a:pPr marL="0" marR="0" lvl="0" indent="0" algn="ctr" rtl="0">
              <a:lnSpc>
                <a:spcPct val="100000"/>
              </a:lnSpc>
              <a:spcBef>
                <a:spcPts val="600"/>
              </a:spcBef>
              <a:spcAft>
                <a:spcPts val="0"/>
              </a:spcAft>
              <a:buClr>
                <a:srgbClr val="000000"/>
              </a:buClr>
              <a:buSzPct val="25000"/>
              <a:buFont typeface="Arial"/>
              <a:buNone/>
            </a:pPr>
            <a:r>
              <a:rPr lang="en-US" sz="1600" b="1" i="0" u="none" strike="noStrike" cap="none">
                <a:solidFill>
                  <a:schemeClr val="dk1"/>
                </a:solidFill>
                <a:latin typeface="Calibri"/>
                <a:ea typeface="Calibri"/>
                <a:cs typeface="Calibri"/>
                <a:sym typeface="Calibri"/>
              </a:rPr>
              <a:t>Brookwood Middle School, Genoa City WI</a:t>
            </a:r>
          </a:p>
          <a:p>
            <a:pPr marL="0" marR="0" lvl="0" indent="0" algn="ctr" rtl="0">
              <a:lnSpc>
                <a:spcPct val="100000"/>
              </a:lnSpc>
              <a:spcBef>
                <a:spcPts val="600"/>
              </a:spcBef>
              <a:spcAft>
                <a:spcPts val="0"/>
              </a:spcAft>
              <a:buClr>
                <a:schemeClr val="dk1"/>
              </a:buClr>
              <a:buSzPct val="25000"/>
              <a:buFont typeface="Arial"/>
              <a:buNone/>
            </a:pPr>
            <a:r>
              <a:rPr lang="en-US" sz="1600" b="1" i="0" u="none" strike="noStrike" cap="none">
                <a:solidFill>
                  <a:schemeClr val="dk1"/>
                </a:solidFill>
                <a:latin typeface="Calibri"/>
                <a:ea typeface="Calibri"/>
                <a:cs typeface="Calibri"/>
                <a:sym typeface="Calibri"/>
              </a:rPr>
              <a:t>Citizens Climate Lobby, McHenry</a:t>
            </a:r>
          </a:p>
          <a:p>
            <a:pPr marL="0" marR="0" lvl="0" indent="0" algn="ctr" rtl="0">
              <a:lnSpc>
                <a:spcPct val="100000"/>
              </a:lnSpc>
              <a:spcBef>
                <a:spcPts val="600"/>
              </a:spcBef>
              <a:spcAft>
                <a:spcPts val="0"/>
              </a:spcAft>
              <a:buClr>
                <a:srgbClr val="000000"/>
              </a:buClr>
              <a:buSzPct val="25000"/>
              <a:buFont typeface="Arial"/>
              <a:buNone/>
            </a:pPr>
            <a:r>
              <a:rPr lang="en-US" sz="1600" b="1" i="0" u="none" strike="noStrike" cap="none">
                <a:solidFill>
                  <a:schemeClr val="dk1"/>
                </a:solidFill>
                <a:latin typeface="Calibri"/>
                <a:ea typeface="Calibri"/>
                <a:cs typeface="Calibri"/>
                <a:sym typeface="Calibri"/>
              </a:rPr>
              <a:t>BeeKeepers, McHenry Co</a:t>
            </a:r>
          </a:p>
          <a:p>
            <a:pPr marL="0" marR="0" lvl="0" indent="0" algn="ctr" rtl="0">
              <a:lnSpc>
                <a:spcPct val="100000"/>
              </a:lnSpc>
              <a:spcBef>
                <a:spcPts val="600"/>
              </a:spcBef>
              <a:spcAft>
                <a:spcPts val="0"/>
              </a:spcAft>
              <a:buClr>
                <a:srgbClr val="000000"/>
              </a:buClr>
              <a:buSzPct val="25000"/>
              <a:buFont typeface="Arial"/>
              <a:buNone/>
            </a:pPr>
            <a:r>
              <a:rPr lang="en-US" sz="1600" b="1" i="0" u="none" strike="noStrike" cap="none">
                <a:solidFill>
                  <a:schemeClr val="dk1"/>
                </a:solidFill>
                <a:latin typeface="Calibri"/>
                <a:ea typeface="Calibri"/>
                <a:cs typeface="Calibri"/>
                <a:sym typeface="Calibri"/>
              </a:rPr>
              <a:t>IDOT &amp; City of Woodstock</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427" name="Shape 427" descr="http://kids.nationalgeographic.com/content/dam/kids/photos/animals/Bugs/H-P/monarch-butterfly-orange-flower.jp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6553200" y="152400"/>
            <a:ext cx="2438399" cy="1752600"/>
          </a:xfrm>
          <a:prstGeom prst="rect">
            <a:avLst/>
          </a:prstGeom>
          <a:noFill/>
          <a:ln w="9525" cap="flat" cmpd="sng">
            <a:solidFill>
              <a:srgbClr val="A5A5A5"/>
            </a:solidFill>
            <a:prstDash val="solid"/>
            <a:round/>
            <a:headEnd type="none" w="med" len="med"/>
            <a:tailEnd type="none" w="med" len="med"/>
          </a:ln>
        </p:spPr>
      </p:pic>
      <p:pic>
        <p:nvPicPr>
          <p:cNvPr id="428" name="Shape 428" descr="http://kids.nationalgeographic.com/content/dam/kids/photos/animals/Bugs/H-P/monarch-butterfly-grass.jpg.adapt.945.1.jpg"/>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6553200" y="2133600"/>
            <a:ext cx="2438399" cy="1551709"/>
          </a:xfrm>
          <a:prstGeom prst="rect">
            <a:avLst/>
          </a:prstGeom>
          <a:noFill/>
          <a:ln w="9525" cap="flat" cmpd="sng">
            <a:solidFill>
              <a:srgbClr val="A5A5A5"/>
            </a:solidFill>
            <a:prstDash val="solid"/>
            <a:round/>
            <a:headEnd type="none" w="med" len="med"/>
            <a:tailEnd type="none" w="med" len="med"/>
          </a:ln>
        </p:spPr>
      </p:pic>
      <p:pic>
        <p:nvPicPr>
          <p:cNvPr id="429" name="Shape 429" descr="https://upload.wikimedia.org/wikipedia/commons/thumb/1/1e/Monarch_butterfly_in_Grand_Canary.jpg/220px-Monarch_butterfly_in_Grand_Canary.jpg"/>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6781800" y="3886200"/>
            <a:ext cx="1981199" cy="2790825"/>
          </a:xfrm>
          <a:prstGeom prst="rect">
            <a:avLst/>
          </a:prstGeom>
          <a:noFill/>
          <a:ln w="9525" cap="flat" cmpd="sng">
            <a:solidFill>
              <a:srgbClr val="A5A5A5"/>
            </a:solidFill>
            <a:prstDash val="solid"/>
            <a:round/>
            <a:headEnd type="none" w="med" len="med"/>
            <a:tailEnd type="none" w="med" len="med"/>
          </a:ln>
        </p:spPr>
      </p:pic>
    </p:spTree>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Shape 434"/>
          <p:cNvPicPr preferRelativeResize="0"/>
          <p:nvPr/>
        </p:nvPicPr>
        <p:blipFill rotWithShape="1">
          <a:blip r:embed="rId3">
            <a:alphaModFix/>
          </a:blip>
          <a:srcRect/>
          <a:stretch/>
        </p:blipFill>
        <p:spPr>
          <a:xfrm>
            <a:off x="0" y="0"/>
            <a:ext cx="6180667" cy="4017430"/>
          </a:xfrm>
          <a:prstGeom prst="rect">
            <a:avLst/>
          </a:prstGeom>
          <a:noFill/>
          <a:ln w="9525" cap="flat" cmpd="sng">
            <a:solidFill>
              <a:srgbClr val="A5A5A5"/>
            </a:solidFill>
            <a:prstDash val="solid"/>
            <a:round/>
            <a:headEnd type="none" w="med" len="med"/>
            <a:tailEnd type="none" w="med" len="med"/>
          </a:ln>
        </p:spPr>
      </p:pic>
      <p:pic>
        <p:nvPicPr>
          <p:cNvPr id="435" name="Shape 435"/>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2743200" y="4017432"/>
            <a:ext cx="3429000" cy="2840568"/>
          </a:xfrm>
          <a:prstGeom prst="rect">
            <a:avLst/>
          </a:prstGeom>
          <a:noFill/>
          <a:ln w="9525" cap="flat" cmpd="sng">
            <a:solidFill>
              <a:srgbClr val="A5A5A5"/>
            </a:solidFill>
            <a:prstDash val="solid"/>
            <a:round/>
            <a:headEnd type="none" w="med" len="med"/>
            <a:tailEnd type="none" w="med" len="med"/>
          </a:ln>
        </p:spPr>
      </p:pic>
      <p:pic>
        <p:nvPicPr>
          <p:cNvPr id="436" name="Shape 436"/>
          <p:cNvPicPr preferRelativeResize="0"/>
          <p:nvPr/>
        </p:nvPicPr>
        <p:blipFill rotWithShape="1">
          <a:blip r:embed="rId5">
            <a:alphaModFix/>
          </a:blip>
          <a:srcRect/>
          <a:stretch/>
        </p:blipFill>
        <p:spPr>
          <a:xfrm>
            <a:off x="0" y="0"/>
            <a:ext cx="2150532" cy="1693333"/>
          </a:xfrm>
          <a:prstGeom prst="rect">
            <a:avLst/>
          </a:prstGeom>
          <a:noFill/>
          <a:ln>
            <a:noFill/>
          </a:ln>
        </p:spPr>
      </p:pic>
      <p:sp>
        <p:nvSpPr>
          <p:cNvPr id="437" name="Shape 437"/>
          <p:cNvSpPr/>
          <p:nvPr/>
        </p:nvSpPr>
        <p:spPr>
          <a:xfrm>
            <a:off x="6350000" y="414866"/>
            <a:ext cx="2794000" cy="1015661"/>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4400" b="1" i="1" u="none" strike="noStrike" cap="none">
                <a:solidFill>
                  <a:schemeClr val="dk1"/>
                </a:solidFill>
                <a:latin typeface="Calibri"/>
                <a:ea typeface="Calibri"/>
                <a:cs typeface="Calibri"/>
                <a:sym typeface="Calibri"/>
              </a:rPr>
              <a:t>YCC</a:t>
            </a:r>
          </a:p>
        </p:txBody>
      </p:sp>
      <p:sp>
        <p:nvSpPr>
          <p:cNvPr id="438" name="Shape 438"/>
          <p:cNvSpPr txBox="1"/>
          <p:nvPr/>
        </p:nvSpPr>
        <p:spPr>
          <a:xfrm>
            <a:off x="6350000" y="1298799"/>
            <a:ext cx="2793899" cy="523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1" i="1" u="none" strike="noStrike" cap="none">
                <a:solidFill>
                  <a:schemeClr val="dk1"/>
                </a:solidFill>
                <a:latin typeface="Calibri"/>
                <a:ea typeface="Calibri"/>
                <a:cs typeface="Calibri"/>
                <a:sym typeface="Calibri"/>
              </a:rPr>
              <a:t>Now in its </a:t>
            </a:r>
          </a:p>
          <a:p>
            <a:pPr marL="0" marR="0" lvl="0" indent="0" algn="ctr" rtl="0">
              <a:lnSpc>
                <a:spcPct val="100000"/>
              </a:lnSpc>
              <a:spcBef>
                <a:spcPts val="0"/>
              </a:spcBef>
              <a:spcAft>
                <a:spcPts val="0"/>
              </a:spcAft>
              <a:buClr>
                <a:schemeClr val="dk1"/>
              </a:buClr>
              <a:buSzPct val="25000"/>
              <a:buFont typeface="Calibri"/>
              <a:buNone/>
            </a:pPr>
            <a:r>
              <a:rPr lang="en-US" sz="2400" b="1" i="1" u="none" strike="noStrike" cap="none">
                <a:solidFill>
                  <a:schemeClr val="dk1"/>
                </a:solidFill>
                <a:latin typeface="Calibri"/>
                <a:ea typeface="Calibri"/>
                <a:cs typeface="Calibri"/>
                <a:sym typeface="Calibri"/>
              </a:rPr>
              <a:t>Third Year!</a:t>
            </a:r>
          </a:p>
          <a:p>
            <a:pPr marL="0" marR="0" lvl="0" indent="0" algn="ctr" rtl="0">
              <a:lnSpc>
                <a:spcPct val="100000"/>
              </a:lnSpc>
              <a:spcBef>
                <a:spcPts val="0"/>
              </a:spcBef>
              <a:spcAft>
                <a:spcPts val="0"/>
              </a:spcAft>
              <a:buClr>
                <a:srgbClr val="000000"/>
              </a:buClr>
              <a:buFont typeface="Arial"/>
              <a:buNone/>
            </a:pPr>
            <a:endParaRPr sz="2400" b="1" i="1"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Font typeface="Arial"/>
              <a:buNone/>
            </a:pPr>
            <a:endParaRPr sz="2400" b="1" i="1"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ct val="25000"/>
              <a:buFont typeface="Calibri"/>
              <a:buNone/>
            </a:pPr>
            <a:r>
              <a:rPr lang="en-US" sz="2400" b="1" i="0" u="none" strike="noStrike" cap="none">
                <a:solidFill>
                  <a:schemeClr val="dk1"/>
                </a:solidFill>
                <a:latin typeface="Calibri"/>
                <a:ea typeface="Calibri"/>
                <a:cs typeface="Calibri"/>
                <a:sym typeface="Calibri"/>
              </a:rPr>
              <a:t>A collaboration between MCCD </a:t>
            </a:r>
          </a:p>
          <a:p>
            <a:pPr marL="0" marR="0" lvl="0" indent="0" algn="ctr" rtl="0">
              <a:lnSpc>
                <a:spcPct val="100000"/>
              </a:lnSpc>
              <a:spcBef>
                <a:spcPts val="0"/>
              </a:spcBef>
              <a:spcAft>
                <a:spcPts val="0"/>
              </a:spcAft>
              <a:buClr>
                <a:schemeClr val="dk1"/>
              </a:buClr>
              <a:buSzPct val="25000"/>
              <a:buFont typeface="Calibri"/>
              <a:buNone/>
            </a:pPr>
            <a:r>
              <a:rPr lang="en-US" sz="2400" b="1" i="0" u="none" strike="noStrike" cap="none">
                <a:solidFill>
                  <a:schemeClr val="dk1"/>
                </a:solidFill>
                <a:latin typeface="Calibri"/>
                <a:ea typeface="Calibri"/>
                <a:cs typeface="Calibri"/>
                <a:sym typeface="Calibri"/>
              </a:rPr>
              <a:t>and USFWS </a:t>
            </a:r>
          </a:p>
        </p:txBody>
      </p:sp>
      <p:pic>
        <p:nvPicPr>
          <p:cNvPr id="439" name="Shape 439" descr="https://www.nps.gov/buff/learn/management/images/yccLogo.jpg"/>
          <p:cNvPicPr preferRelativeResize="0"/>
          <p:nvPr/>
        </p:nvPicPr>
        <p:blipFill rotWithShape="1">
          <a:blip r:embed="rId6">
            <a:alphaModFix/>
          </a:blip>
          <a:srcRect/>
          <a:stretch/>
        </p:blipFill>
        <p:spPr>
          <a:xfrm>
            <a:off x="381000" y="4495800"/>
            <a:ext cx="1857375" cy="1838325"/>
          </a:xfrm>
          <a:prstGeom prst="rect">
            <a:avLst/>
          </a:prstGeom>
          <a:noFill/>
          <a:ln w="9525" cap="flat" cmpd="sng">
            <a:solidFill>
              <a:srgbClr val="A5A5A5"/>
            </a:solidFill>
            <a:prstDash val="solid"/>
            <a:round/>
            <a:headEnd type="none" w="med" len="med"/>
            <a:tailEnd type="none" w="med" len="med"/>
          </a:ln>
        </p:spPr>
      </p:pic>
    </p:spTree>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Shape 444"/>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0" y="1981200"/>
            <a:ext cx="9144000" cy="4876799"/>
          </a:xfrm>
          <a:prstGeom prst="rect">
            <a:avLst/>
          </a:prstGeom>
          <a:noFill/>
          <a:ln w="9525" cap="flat" cmpd="sng">
            <a:solidFill>
              <a:srgbClr val="A5A5A5"/>
            </a:solidFill>
            <a:prstDash val="solid"/>
            <a:round/>
            <a:headEnd type="none" w="med" len="med"/>
            <a:tailEnd type="none" w="med" len="med"/>
          </a:ln>
        </p:spPr>
      </p:pic>
      <p:pic>
        <p:nvPicPr>
          <p:cNvPr id="445" name="Shape 445"/>
          <p:cNvPicPr preferRelativeResize="0"/>
          <p:nvPr/>
        </p:nvPicPr>
        <p:blipFill rotWithShape="1">
          <a:blip r:embed="rId4">
            <a:alphaModFix/>
          </a:blip>
          <a:srcRect/>
          <a:stretch/>
        </p:blipFill>
        <p:spPr>
          <a:xfrm>
            <a:off x="9906000" y="1752600"/>
            <a:ext cx="3564465" cy="2673348"/>
          </a:xfrm>
          <a:prstGeom prst="rect">
            <a:avLst/>
          </a:prstGeom>
          <a:noFill/>
          <a:ln w="12700" cap="flat" cmpd="sng">
            <a:solidFill>
              <a:srgbClr val="000000"/>
            </a:solidFill>
            <a:prstDash val="solid"/>
            <a:round/>
            <a:headEnd type="none" w="med" len="med"/>
            <a:tailEnd type="none" w="med" len="med"/>
          </a:ln>
        </p:spPr>
      </p:pic>
      <p:sp>
        <p:nvSpPr>
          <p:cNvPr id="446" name="Shape 446"/>
          <p:cNvSpPr txBox="1"/>
          <p:nvPr/>
        </p:nvSpPr>
        <p:spPr>
          <a:xfrm>
            <a:off x="0" y="0"/>
            <a:ext cx="9144000" cy="70788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4400" b="1" i="0" u="none" strike="noStrike" cap="none">
                <a:solidFill>
                  <a:schemeClr val="dk1"/>
                </a:solidFill>
                <a:latin typeface="Calibri"/>
                <a:ea typeface="Calibri"/>
                <a:cs typeface="Calibri"/>
                <a:sym typeface="Calibri"/>
              </a:rPr>
              <a:t>RESTORATION WORKDAYS</a:t>
            </a:r>
          </a:p>
        </p:txBody>
      </p:sp>
      <p:pic>
        <p:nvPicPr>
          <p:cNvPr id="447" name="Shape 447"/>
          <p:cNvPicPr preferRelativeResize="0"/>
          <p:nvPr/>
        </p:nvPicPr>
        <p:blipFill rotWithShape="1">
          <a:blip r:embed="rId5">
            <a:alphaModFix/>
          </a:blip>
          <a:srcRect/>
          <a:stretch/>
        </p:blipFill>
        <p:spPr>
          <a:xfrm>
            <a:off x="-2438400" y="1905000"/>
            <a:ext cx="1854188" cy="2472253"/>
          </a:xfrm>
          <a:prstGeom prst="rect">
            <a:avLst/>
          </a:prstGeom>
          <a:noFill/>
          <a:ln w="12700" cap="flat" cmpd="sng">
            <a:solidFill>
              <a:srgbClr val="000000"/>
            </a:solidFill>
            <a:prstDash val="solid"/>
            <a:round/>
            <a:headEnd type="none" w="med" len="med"/>
            <a:tailEnd type="none" w="med" len="med"/>
          </a:ln>
        </p:spPr>
      </p:pic>
      <p:sp>
        <p:nvSpPr>
          <p:cNvPr id="448" name="Shape 448"/>
          <p:cNvSpPr txBox="1"/>
          <p:nvPr/>
        </p:nvSpPr>
        <p:spPr>
          <a:xfrm>
            <a:off x="0" y="685800"/>
            <a:ext cx="9144000" cy="70788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Private Landowners, Openlands, Ducks Unlimited, MCCD, IL DNR, Sierra Club, IL Nature Preserves Commission, Land Conservancy of McHenry County, and Volunteers</a:t>
            </a:r>
          </a:p>
        </p:txBody>
      </p:sp>
      <p:pic>
        <p:nvPicPr>
          <p:cNvPr id="449" name="Shape 449"/>
          <p:cNvPicPr preferRelativeResize="0"/>
          <p:nvPr/>
        </p:nvPicPr>
        <p:blipFill rotWithShape="1">
          <a:blip r:embed="rId6">
            <a:alphaModFix/>
          </a:blip>
          <a:srcRect/>
          <a:stretch/>
        </p:blipFill>
        <p:spPr>
          <a:xfrm>
            <a:off x="9829800" y="4826000"/>
            <a:ext cx="5333998" cy="4064000"/>
          </a:xfrm>
          <a:prstGeom prst="rect">
            <a:avLst/>
          </a:prstGeom>
          <a:noFill/>
          <a:ln w="12700" cap="flat" cmpd="sng">
            <a:solidFill>
              <a:srgbClr val="000000"/>
            </a:solidFill>
            <a:prstDash val="solid"/>
            <a:round/>
            <a:headEnd type="none" w="med" len="med"/>
            <a:tailEnd type="none" w="med" len="med"/>
          </a:ln>
        </p:spPr>
      </p:pic>
    </p:spTree>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Shape 454"/>
          <p:cNvSpPr txBox="1"/>
          <p:nvPr/>
        </p:nvSpPr>
        <p:spPr>
          <a:xfrm>
            <a:off x="0" y="744550"/>
            <a:ext cx="9144000" cy="1693850"/>
          </a:xfrm>
          <a:prstGeom prst="rect">
            <a:avLst/>
          </a:prstGeom>
          <a:noFill/>
          <a:ln>
            <a:noFill/>
          </a:ln>
        </p:spPr>
        <p:txBody>
          <a:bodyPr lIns="91425" tIns="91425" rIns="91425" bIns="91425" anchor="t" anchorCtr="0">
            <a:noAutofit/>
          </a:bodyPr>
          <a:lstStyle/>
          <a:p>
            <a:pPr marL="0" marR="0" lvl="0" indent="0" algn="ctr" rtl="0">
              <a:lnSpc>
                <a:spcPct val="115000"/>
              </a:lnSpc>
              <a:spcBef>
                <a:spcPts val="0"/>
              </a:spcBef>
              <a:spcAft>
                <a:spcPts val="0"/>
              </a:spcAft>
              <a:buClr>
                <a:srgbClr val="000000"/>
              </a:buClr>
              <a:buSzPct val="25000"/>
              <a:buFont typeface="Calibri"/>
              <a:buNone/>
            </a:pPr>
            <a:r>
              <a:rPr lang="en-US" sz="2400" b="1" i="0" u="none" strike="noStrike" cap="none">
                <a:solidFill>
                  <a:srgbClr val="000000"/>
                </a:solidFill>
                <a:latin typeface="Calibri"/>
                <a:ea typeface="Calibri"/>
                <a:cs typeface="Calibri"/>
                <a:sym typeface="Calibri"/>
              </a:rPr>
              <a:t>Migratory Bird Days, Monarch Initiative, Eagle Days, The Big Sit, Inspiring Connections Outdoors, Quarterly Friends Gatherings, Nature Center/Library displays, Website, Facebook, Twitter!</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4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55" name="Shape 455"/>
          <p:cNvSpPr txBox="1"/>
          <p:nvPr/>
        </p:nvSpPr>
        <p:spPr>
          <a:xfrm>
            <a:off x="2259900" y="0"/>
            <a:ext cx="4365000" cy="818399"/>
          </a:xfrm>
          <a:prstGeom prst="rect">
            <a:avLst/>
          </a:prstGeom>
          <a:noFill/>
          <a:ln>
            <a:noFill/>
          </a:ln>
        </p:spPr>
        <p:txBody>
          <a:bodyPr lIns="91425" tIns="91425" rIns="91425" bIns="91425" anchor="t" anchorCtr="0">
            <a:noAutofit/>
          </a:bodyPr>
          <a:lstStyle/>
          <a:p>
            <a:pPr marL="0" marR="0" lvl="0" indent="0" algn="ctr" rtl="0">
              <a:lnSpc>
                <a:spcPct val="115000"/>
              </a:lnSpc>
              <a:spcBef>
                <a:spcPts val="0"/>
              </a:spcBef>
              <a:spcAft>
                <a:spcPts val="0"/>
              </a:spcAft>
              <a:buClr>
                <a:schemeClr val="dk1"/>
              </a:buClr>
              <a:buSzPct val="25000"/>
              <a:buFont typeface="Arial"/>
              <a:buNone/>
            </a:pPr>
            <a:r>
              <a:rPr lang="en-US" sz="4400" b="1" i="0" u="none" strike="noStrike" cap="none">
                <a:solidFill>
                  <a:srgbClr val="000000"/>
                </a:solidFill>
                <a:latin typeface="Calibri"/>
                <a:ea typeface="Calibri"/>
                <a:cs typeface="Calibri"/>
                <a:sym typeface="Calibri"/>
              </a:rPr>
              <a:t>OUTREACH</a:t>
            </a:r>
          </a:p>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456" name="Shape 456"/>
          <p:cNvPicPr preferRelativeResize="0"/>
          <p:nvPr/>
        </p:nvPicPr>
        <p:blipFill rotWithShape="1">
          <a:blip r:embed="rId3">
            <a:alphaModFix/>
          </a:blip>
          <a:srcRect/>
          <a:stretch/>
        </p:blipFill>
        <p:spPr>
          <a:xfrm>
            <a:off x="533400" y="2362200"/>
            <a:ext cx="4509425" cy="4046071"/>
          </a:xfrm>
          <a:prstGeom prst="rect">
            <a:avLst/>
          </a:prstGeom>
          <a:noFill/>
          <a:ln w="9525" cap="flat" cmpd="sng">
            <a:solidFill>
              <a:srgbClr val="A5A5A5"/>
            </a:solidFill>
            <a:prstDash val="solid"/>
            <a:round/>
            <a:headEnd type="none" w="med" len="med"/>
            <a:tailEnd type="none" w="med" len="med"/>
          </a:ln>
        </p:spPr>
      </p:pic>
      <p:sp>
        <p:nvSpPr>
          <p:cNvPr id="457" name="Shape 457"/>
          <p:cNvSpPr txBox="1"/>
          <p:nvPr/>
        </p:nvSpPr>
        <p:spPr>
          <a:xfrm>
            <a:off x="5600075" y="2849450"/>
            <a:ext cx="2728199" cy="947099"/>
          </a:xfrm>
          <a:prstGeom prst="rect">
            <a:avLst/>
          </a:prstGeom>
          <a:noFill/>
          <a:ln w="38100" cap="flat" cmpd="sng">
            <a:solidFill>
              <a:srgbClr val="6AA84F"/>
            </a:solidFill>
            <a:prstDash val="solid"/>
            <a:round/>
            <a:headEnd type="none" w="med" len="med"/>
            <a:tailEnd type="none" w="med" len="med"/>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4800" b="0" i="0" u="none" strike="noStrike" cap="none">
                <a:solidFill>
                  <a:srgbClr val="000000"/>
                </a:solidFill>
                <a:latin typeface="Arial"/>
                <a:ea typeface="Arial"/>
                <a:cs typeface="Arial"/>
                <a:sym typeface="Arial"/>
              </a:rPr>
              <a:t>1300 +</a:t>
            </a:r>
          </a:p>
        </p:txBody>
      </p:sp>
      <p:sp>
        <p:nvSpPr>
          <p:cNvPr id="458" name="Shape 458"/>
          <p:cNvSpPr txBox="1"/>
          <p:nvPr/>
        </p:nvSpPr>
        <p:spPr>
          <a:xfrm>
            <a:off x="5475125" y="4205750"/>
            <a:ext cx="2978099" cy="1560899"/>
          </a:xfrm>
          <a:prstGeom prst="rect">
            <a:avLst/>
          </a:prstGeom>
          <a:noFill/>
          <a:ln w="38100" cap="flat" cmpd="sng">
            <a:solidFill>
              <a:srgbClr val="3C78D8"/>
            </a:solidFill>
            <a:prstDash val="solid"/>
            <a:round/>
            <a:headEnd type="none" w="med" len="med"/>
            <a:tailEnd type="none" w="med" len="med"/>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4800" b="0" i="0" u="none" strike="noStrike" cap="none">
                <a:solidFill>
                  <a:srgbClr val="000000"/>
                </a:solidFill>
                <a:latin typeface="Arial"/>
                <a:ea typeface="Arial"/>
                <a:cs typeface="Arial"/>
                <a:sym typeface="Arial"/>
              </a:rPr>
              <a:t>Partners</a:t>
            </a:r>
          </a:p>
          <a:p>
            <a:pPr marL="0" marR="0" lvl="0" indent="0" algn="ctr" rtl="0">
              <a:lnSpc>
                <a:spcPct val="100000"/>
              </a:lnSpc>
              <a:spcBef>
                <a:spcPts val="0"/>
              </a:spcBef>
              <a:spcAft>
                <a:spcPts val="0"/>
              </a:spcAft>
              <a:buClr>
                <a:srgbClr val="000000"/>
              </a:buClr>
              <a:buSzPct val="25000"/>
              <a:buFont typeface="Arial"/>
              <a:buNone/>
            </a:pPr>
            <a:r>
              <a:rPr lang="en-US" sz="4800" b="0" i="0" u="none" strike="noStrike" cap="none">
                <a:solidFill>
                  <a:srgbClr val="000000"/>
                </a:solidFill>
                <a:latin typeface="Arial"/>
                <a:ea typeface="Arial"/>
                <a:cs typeface="Arial"/>
                <a:sym typeface="Arial"/>
              </a:rPr>
              <a:t>30+</a:t>
            </a:r>
          </a:p>
        </p:txBody>
      </p:sp>
    </p:spTree>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3" name="Shape 463"/>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0" y="0"/>
            <a:ext cx="9144000" cy="6858000"/>
          </a:xfrm>
          <a:prstGeom prst="rect">
            <a:avLst/>
          </a:prstGeom>
          <a:noFill/>
          <a:ln>
            <a:noFill/>
          </a:ln>
        </p:spPr>
      </p:pic>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p:nvPr/>
        </p:nvSpPr>
        <p:spPr>
          <a:xfrm>
            <a:off x="152400" y="152400"/>
            <a:ext cx="8839199" cy="440120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500" b="1" i="0" u="none" strike="noStrike" cap="none">
                <a:solidFill>
                  <a:schemeClr val="dk1"/>
                </a:solidFill>
                <a:latin typeface="Calibri"/>
                <a:ea typeface="Calibri"/>
                <a:cs typeface="Calibri"/>
                <a:sym typeface="Calibri"/>
              </a:rPr>
              <a:t>Hackmatack Conservation Partnership </a:t>
            </a:r>
          </a:p>
          <a:p>
            <a:pPr marL="0" marR="0" lvl="0" indent="0" algn="ctr" rtl="0">
              <a:lnSpc>
                <a:spcPct val="100000"/>
              </a:lnSpc>
              <a:spcBef>
                <a:spcPts val="0"/>
              </a:spcBef>
              <a:spcAft>
                <a:spcPts val="0"/>
              </a:spcAft>
              <a:buClr>
                <a:schemeClr val="dk1"/>
              </a:buClr>
              <a:buSzPct val="25000"/>
              <a:buFont typeface="Calibri"/>
              <a:buNone/>
            </a:pPr>
            <a:r>
              <a:rPr lang="en-US" sz="2500" b="1" i="0" u="none" strike="noStrike" cap="none">
                <a:solidFill>
                  <a:schemeClr val="dk1"/>
                </a:solidFill>
                <a:latin typeface="Calibri"/>
                <a:ea typeface="Calibri"/>
                <a:cs typeface="Calibri"/>
                <a:sym typeface="Calibri"/>
              </a:rPr>
              <a:t>Land Protection Plan (2014-2017) and MOU</a:t>
            </a: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A collaborative, consensus-based, short-term land protection plan</a:t>
            </a: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Plan defines project selection parameters and land protection priority areas based on</a:t>
            </a: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 USFWS-defined priorities for Hackmatack NWR</a:t>
            </a: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Recently updated through a February 2016 “mid-point check-in meeting” of partners and</a:t>
            </a: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others working in the greater Hackmatack region</a:t>
            </a:r>
          </a:p>
          <a:p>
            <a:pPr marL="0" marR="0" lvl="0" indent="0" algn="l" rtl="0">
              <a:lnSpc>
                <a:spcPct val="100000"/>
              </a:lnSpc>
              <a:spcBef>
                <a:spcPts val="0"/>
              </a:spcBef>
              <a:spcAft>
                <a:spcPts val="0"/>
              </a:spcAft>
              <a:buClr>
                <a:schemeClr val="dk1"/>
              </a:buClr>
              <a:buFont typeface="Arial"/>
              <a:buNone/>
            </a:pP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Font typeface="Arial"/>
              <a:buNone/>
            </a:pPr>
            <a:endParaRPr sz="25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Font typeface="Arial"/>
              <a:buNone/>
            </a:pPr>
            <a:endParaRPr sz="2500" b="1" i="0" u="none" strike="noStrike" cap="none">
              <a:solidFill>
                <a:schemeClr val="dk1"/>
              </a:solidFill>
              <a:latin typeface="Calibri"/>
              <a:ea typeface="Calibri"/>
              <a:cs typeface="Calibri"/>
              <a:sym typeface="Calibri"/>
            </a:endParaRP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p:nvPr/>
        </p:nvSpPr>
        <p:spPr>
          <a:xfrm>
            <a:off x="152400" y="152400"/>
            <a:ext cx="8839199" cy="1692771"/>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500" b="1" i="0" u="none" strike="noStrike" cap="none">
                <a:solidFill>
                  <a:schemeClr val="dk1"/>
                </a:solidFill>
                <a:latin typeface="Calibri"/>
                <a:ea typeface="Calibri"/>
                <a:cs typeface="Calibri"/>
                <a:sym typeface="Calibri"/>
              </a:rPr>
              <a:t>Hackmatack Conservation Partnership </a:t>
            </a:r>
          </a:p>
          <a:p>
            <a:pPr marL="0" marR="0" lvl="0" indent="0" algn="ctr" rtl="0">
              <a:lnSpc>
                <a:spcPct val="100000"/>
              </a:lnSpc>
              <a:spcBef>
                <a:spcPts val="0"/>
              </a:spcBef>
              <a:spcAft>
                <a:spcPts val="0"/>
              </a:spcAft>
              <a:buClr>
                <a:schemeClr val="dk1"/>
              </a:buClr>
              <a:buSzPct val="25000"/>
              <a:buFont typeface="Calibri"/>
              <a:buNone/>
            </a:pPr>
            <a:r>
              <a:rPr lang="en-US" sz="2500" b="1" i="0" u="none" strike="noStrike" cap="none">
                <a:solidFill>
                  <a:schemeClr val="dk1"/>
                </a:solidFill>
                <a:latin typeface="Calibri"/>
                <a:ea typeface="Calibri"/>
                <a:cs typeface="Calibri"/>
                <a:sym typeface="Calibri"/>
              </a:rPr>
              <a:t>Memorandum of Understanding</a:t>
            </a: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Six original partners, including USFWS, signed on to a corresponding MOU that defines roles of partnership members – and four new partners have signed on since 2014</a:t>
            </a:r>
          </a:p>
        </p:txBody>
      </p:sp>
      <p:pic>
        <p:nvPicPr>
          <p:cNvPr id="125" name="Shape 125"/>
          <p:cNvPicPr preferRelativeResize="0"/>
          <p:nvPr/>
        </p:nvPicPr>
        <p:blipFill rotWithShape="1">
          <a:blip r:embed="rId3">
            <a:alphaModFix/>
          </a:blip>
          <a:srcRect/>
          <a:stretch/>
        </p:blipFill>
        <p:spPr>
          <a:xfrm>
            <a:off x="5181600" y="4191000"/>
            <a:ext cx="1524000" cy="1036525"/>
          </a:xfrm>
          <a:prstGeom prst="rect">
            <a:avLst/>
          </a:prstGeom>
          <a:noFill/>
          <a:ln w="9525" cap="flat" cmpd="sng">
            <a:solidFill>
              <a:srgbClr val="A5A5A5"/>
            </a:solidFill>
            <a:prstDash val="solid"/>
            <a:round/>
            <a:headEnd type="none" w="med" len="med"/>
            <a:tailEnd type="none" w="med" len="med"/>
          </a:ln>
        </p:spPr>
      </p:pic>
      <p:pic>
        <p:nvPicPr>
          <p:cNvPr id="126" name="Shape 126"/>
          <p:cNvPicPr preferRelativeResize="0"/>
          <p:nvPr/>
        </p:nvPicPr>
        <p:blipFill rotWithShape="1">
          <a:blip r:embed="rId4">
            <a:alphaModFix/>
          </a:blip>
          <a:srcRect/>
          <a:stretch/>
        </p:blipFill>
        <p:spPr>
          <a:xfrm>
            <a:off x="228600" y="4495800"/>
            <a:ext cx="3276600" cy="812929"/>
          </a:xfrm>
          <a:prstGeom prst="rect">
            <a:avLst/>
          </a:prstGeom>
          <a:noFill/>
          <a:ln>
            <a:noFill/>
          </a:ln>
        </p:spPr>
      </p:pic>
      <p:pic>
        <p:nvPicPr>
          <p:cNvPr id="127" name="Shape 127"/>
          <p:cNvPicPr preferRelativeResize="0"/>
          <p:nvPr/>
        </p:nvPicPr>
        <p:blipFill rotWithShape="1">
          <a:blip r:embed="rId5">
            <a:alphaModFix/>
          </a:blip>
          <a:srcRect/>
          <a:stretch/>
        </p:blipFill>
        <p:spPr>
          <a:xfrm>
            <a:off x="2362200" y="2133600"/>
            <a:ext cx="1454726" cy="1066799"/>
          </a:xfrm>
          <a:prstGeom prst="rect">
            <a:avLst/>
          </a:prstGeom>
          <a:noFill/>
          <a:ln>
            <a:noFill/>
          </a:ln>
        </p:spPr>
      </p:pic>
      <p:pic>
        <p:nvPicPr>
          <p:cNvPr id="128" name="Shape 128"/>
          <p:cNvPicPr preferRelativeResize="0"/>
          <p:nvPr/>
        </p:nvPicPr>
        <p:blipFill rotWithShape="1">
          <a:blip r:embed="rId6">
            <a:alphaModFix/>
          </a:blip>
          <a:srcRect/>
          <a:stretch/>
        </p:blipFill>
        <p:spPr>
          <a:xfrm>
            <a:off x="7620000" y="4572000"/>
            <a:ext cx="1147249" cy="2057400"/>
          </a:xfrm>
          <a:prstGeom prst="rect">
            <a:avLst/>
          </a:prstGeom>
          <a:noFill/>
          <a:ln w="9525" cap="flat" cmpd="sng">
            <a:solidFill>
              <a:srgbClr val="A5A5A5"/>
            </a:solidFill>
            <a:prstDash val="solid"/>
            <a:round/>
            <a:headEnd type="none" w="med" len="med"/>
            <a:tailEnd type="none" w="med" len="med"/>
          </a:ln>
        </p:spPr>
      </p:pic>
      <p:pic>
        <p:nvPicPr>
          <p:cNvPr id="129" name="Shape 129"/>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4724400" y="2514600"/>
            <a:ext cx="1636295" cy="1295400"/>
          </a:xfrm>
          <a:prstGeom prst="rect">
            <a:avLst/>
          </a:prstGeom>
          <a:noFill/>
          <a:ln w="9525" cap="flat" cmpd="sng">
            <a:solidFill>
              <a:srgbClr val="A5A5A5"/>
            </a:solidFill>
            <a:prstDash val="solid"/>
            <a:round/>
            <a:headEnd type="none" w="med" len="med"/>
            <a:tailEnd type="none" w="med" len="med"/>
          </a:ln>
        </p:spPr>
      </p:pic>
      <p:pic>
        <p:nvPicPr>
          <p:cNvPr id="130" name="Shape 130"/>
          <p:cNvPicPr preferRelativeResize="0"/>
          <p:nvPr/>
        </p:nvPicPr>
        <p:blipFill rotWithShape="1">
          <a:blip r:embed="rId8">
            <a:alphaModFix/>
          </a:blip>
          <a:srcRect/>
          <a:stretch/>
        </p:blipFill>
        <p:spPr>
          <a:xfrm>
            <a:off x="7239000" y="2362200"/>
            <a:ext cx="1273422" cy="1930674"/>
          </a:xfrm>
          <a:prstGeom prst="rect">
            <a:avLst/>
          </a:prstGeom>
          <a:noFill/>
          <a:ln w="15875" cap="flat" cmpd="sng">
            <a:solidFill>
              <a:srgbClr val="A5A5A5"/>
            </a:solidFill>
            <a:prstDash val="solid"/>
            <a:round/>
            <a:headEnd type="none" w="med" len="med"/>
            <a:tailEnd type="none" w="med" len="med"/>
          </a:ln>
        </p:spPr>
      </p:pic>
      <p:pic>
        <p:nvPicPr>
          <p:cNvPr id="131" name="Shape 131"/>
          <p:cNvPicPr preferRelativeResize="0"/>
          <p:nvPr/>
        </p:nvPicPr>
        <p:blipFill rotWithShape="1">
          <a:blip r:embed="rId9">
            <a:alphaModFix/>
          </a:blip>
          <a:srcRect/>
          <a:stretch/>
        </p:blipFill>
        <p:spPr>
          <a:xfrm>
            <a:off x="2438400" y="3352800"/>
            <a:ext cx="2315796" cy="1295400"/>
          </a:xfrm>
          <a:prstGeom prst="rect">
            <a:avLst/>
          </a:prstGeom>
          <a:noFill/>
          <a:ln>
            <a:noFill/>
          </a:ln>
        </p:spPr>
      </p:pic>
      <p:pic>
        <p:nvPicPr>
          <p:cNvPr id="132" name="Shape 132"/>
          <p:cNvPicPr preferRelativeResize="0"/>
          <p:nvPr/>
        </p:nvPicPr>
        <p:blipFill rotWithShape="1">
          <a:blip r:embed="rId10">
            <a:alphaModFix/>
          </a:blip>
          <a:srcRect/>
          <a:stretch/>
        </p:blipFill>
        <p:spPr>
          <a:xfrm>
            <a:off x="838200" y="5638800"/>
            <a:ext cx="3048000" cy="911289"/>
          </a:xfrm>
          <a:prstGeom prst="rect">
            <a:avLst/>
          </a:prstGeom>
          <a:noFill/>
          <a:ln w="9525" cap="flat" cmpd="sng">
            <a:solidFill>
              <a:srgbClr val="A5A5A5"/>
            </a:solidFill>
            <a:prstDash val="solid"/>
            <a:round/>
            <a:headEnd type="none" w="med" len="med"/>
            <a:tailEnd type="none" w="med" len="med"/>
          </a:ln>
        </p:spPr>
      </p:pic>
      <p:pic>
        <p:nvPicPr>
          <p:cNvPr id="133" name="Shape 133"/>
          <p:cNvPicPr preferRelativeResize="0"/>
          <p:nvPr/>
        </p:nvPicPr>
        <p:blipFill rotWithShape="1">
          <a:blip r:embed="rId11">
            <a:alphaModFix/>
          </a:blip>
          <a:srcRect/>
          <a:stretch/>
        </p:blipFill>
        <p:spPr>
          <a:xfrm>
            <a:off x="457200" y="2286000"/>
            <a:ext cx="1467837" cy="1752600"/>
          </a:xfrm>
          <a:prstGeom prst="rect">
            <a:avLst/>
          </a:prstGeom>
          <a:noFill/>
          <a:ln>
            <a:noFill/>
          </a:ln>
        </p:spPr>
      </p:pic>
      <p:pic>
        <p:nvPicPr>
          <p:cNvPr id="134" name="Shape 134"/>
          <p:cNvPicPr preferRelativeResize="0"/>
          <p:nvPr/>
        </p:nvPicPr>
        <p:blipFill rotWithShape="1">
          <a:blip r:embed="rId12">
            <a:alphaModFix/>
          </a:blip>
          <a:srcRect/>
          <a:stretch/>
        </p:blipFill>
        <p:spPr>
          <a:xfrm>
            <a:off x="4495800" y="5562600"/>
            <a:ext cx="2630864" cy="981074"/>
          </a:xfrm>
          <a:prstGeom prst="rect">
            <a:avLst/>
          </a:prstGeom>
          <a:noFill/>
          <a:ln w="9525" cap="flat" cmpd="sng">
            <a:solidFill>
              <a:srgbClr val="A5A5A5"/>
            </a:solidFill>
            <a:prstDash val="solid"/>
            <a:round/>
            <a:headEnd type="none" w="med" len="med"/>
            <a:tailEnd type="none" w="med" len="med"/>
          </a:ln>
        </p:spPr>
      </p:pic>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p:nvPr/>
        </p:nvSpPr>
        <p:spPr>
          <a:xfrm>
            <a:off x="152400" y="152400"/>
            <a:ext cx="8839199" cy="196976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500" b="1" i="0" u="none" strike="noStrike" cap="none" dirty="0">
                <a:solidFill>
                  <a:schemeClr val="dk1"/>
                </a:solidFill>
                <a:latin typeface="Calibri"/>
                <a:ea typeface="Calibri"/>
                <a:cs typeface="Calibri"/>
                <a:sym typeface="Calibri"/>
              </a:rPr>
              <a:t>Land Protection Projects (Completed and Pending)</a:t>
            </a:r>
          </a:p>
          <a:p>
            <a:pPr marL="0" marR="0" lvl="0" indent="0" algn="ctr">
              <a:lnSpc>
                <a:spcPct val="100000"/>
              </a:lnSpc>
              <a:spcBef>
                <a:spcPts val="0"/>
              </a:spcBef>
              <a:spcAft>
                <a:spcPts val="0"/>
              </a:spcAft>
              <a:buFont typeface="Calibri"/>
              <a:buNone/>
            </a:pPr>
            <a:r>
              <a:rPr lang="en-US" sz="1800" b="0" i="0" u="none" strike="noStrike" cap="none" dirty="0">
                <a:solidFill>
                  <a:schemeClr val="dk1"/>
                </a:solidFill>
                <a:latin typeface="Calibri"/>
                <a:ea typeface="Calibri"/>
                <a:cs typeface="Calibri"/>
                <a:sym typeface="Calibri"/>
              </a:rPr>
              <a:t>Partner efforts have protected </a:t>
            </a:r>
            <a:r>
              <a:rPr lang="en-US" sz="1800" dirty="0">
                <a:solidFill>
                  <a:schemeClr val="dk1"/>
                </a:solidFill>
                <a:latin typeface="Calibri"/>
                <a:ea typeface="Calibri"/>
                <a:cs typeface="Calibri"/>
                <a:sym typeface="Calibri"/>
              </a:rPr>
              <a:t>1,486.4</a:t>
            </a:r>
            <a:r>
              <a:rPr lang="en-US" sz="1800" b="0" i="0" u="none" strike="noStrike" cap="none" dirty="0">
                <a:solidFill>
                  <a:schemeClr val="dk1"/>
                </a:solidFill>
                <a:latin typeface="Calibri"/>
                <a:ea typeface="Calibri"/>
                <a:cs typeface="Calibri"/>
                <a:sym typeface="Calibri"/>
              </a:rPr>
              <a:t> acres for Hackmatack = </a:t>
            </a:r>
            <a:r>
              <a:rPr lang="en-US" sz="1800" b="1" dirty="0">
                <a:solidFill>
                  <a:schemeClr val="dk1"/>
                </a:solidFill>
                <a:latin typeface="Calibri"/>
                <a:ea typeface="Calibri"/>
                <a:cs typeface="Calibri"/>
                <a:sym typeface="Calibri"/>
              </a:rPr>
              <a:t>13.3</a:t>
            </a:r>
            <a:r>
              <a:rPr lang="en-US" sz="1800" b="1" i="0" u="none" strike="noStrike" cap="none" dirty="0">
                <a:solidFill>
                  <a:schemeClr val="dk1"/>
                </a:solidFill>
                <a:latin typeface="Calibri"/>
                <a:ea typeface="Calibri"/>
                <a:cs typeface="Calibri"/>
                <a:sym typeface="Calibri"/>
              </a:rPr>
              <a:t>% of 11,193 acre goal</a:t>
            </a:r>
            <a:endParaRPr lang="en-US" sz="1800" b="1" i="0" u="none" strike="noStrike" cap="none" dirty="0">
              <a:solidFill>
                <a:schemeClr val="dk1"/>
              </a:solidFill>
              <a:latin typeface="Calibri"/>
              <a:ea typeface="Calibri"/>
              <a:cs typeface="Calibri"/>
            </a:endParaRPr>
          </a:p>
          <a:p>
            <a:pPr marL="0" marR="0" lvl="0" indent="0" algn="l" rtl="0">
              <a:lnSpc>
                <a:spcPct val="100000"/>
              </a:lnSpc>
              <a:spcBef>
                <a:spcPts val="0"/>
              </a:spcBef>
              <a:spcAft>
                <a:spcPts val="0"/>
              </a:spcAft>
              <a:buClr>
                <a:srgbClr val="000000"/>
              </a:buClr>
              <a:buFont typeface="Arial"/>
              <a:buNone/>
            </a:pP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Font typeface="Arial"/>
              <a:buNone/>
            </a:pPr>
            <a:endParaRPr sz="2500" b="1" i="0" u="none" strike="noStrike" cap="none">
              <a:solidFill>
                <a:schemeClr val="dk1"/>
              </a:solidFill>
              <a:latin typeface="Calibri"/>
              <a:ea typeface="Calibri"/>
              <a:cs typeface="Calibri"/>
              <a:sym typeface="Calibri"/>
            </a:endParaRPr>
          </a:p>
        </p:txBody>
      </p:sp>
      <p:pic>
        <p:nvPicPr>
          <p:cNvPr id="2" name="Picture 2" descr="Map&#10;&#10;Description automatically generated">
            <a:extLst>
              <a:ext uri="{FF2B5EF4-FFF2-40B4-BE49-F238E27FC236}">
                <a16:creationId xmlns:a16="http://schemas.microsoft.com/office/drawing/2014/main" id="{E38D6B26-A02B-4E6F-BE58-5A78F00C3964}"/>
              </a:ext>
            </a:extLst>
          </p:cNvPr>
          <p:cNvPicPr>
            <a:picLocks noChangeAspect="1"/>
          </p:cNvPicPr>
          <p:nvPr/>
        </p:nvPicPr>
        <p:blipFill>
          <a:blip r:embed="rId3"/>
          <a:stretch>
            <a:fillRect/>
          </a:stretch>
        </p:blipFill>
        <p:spPr>
          <a:xfrm>
            <a:off x="-99" y="956278"/>
            <a:ext cx="9139381" cy="5896739"/>
          </a:xfrm>
          <a:prstGeom prst="rect">
            <a:avLst/>
          </a:prstGeom>
        </p:spPr>
      </p:pic>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Shape 146"/>
          <p:cNvPicPr preferRelativeResize="0"/>
          <p:nvPr/>
        </p:nvPicPr>
        <p:blipFill rotWithShape="1">
          <a:blip r:embed="rId3">
            <a:alphaModFix/>
          </a:blip>
          <a:srcRect/>
          <a:stretch/>
        </p:blipFill>
        <p:spPr>
          <a:xfrm>
            <a:off x="4000500" y="0"/>
            <a:ext cx="5143499" cy="6858000"/>
          </a:xfrm>
          <a:prstGeom prst="rect">
            <a:avLst/>
          </a:prstGeom>
          <a:noFill/>
          <a:ln w="9525" cap="flat" cmpd="sng">
            <a:solidFill>
              <a:srgbClr val="A5A5A5"/>
            </a:solidFill>
            <a:prstDash val="solid"/>
            <a:round/>
            <a:headEnd type="none" w="med" len="med"/>
            <a:tailEnd type="none" w="med" len="med"/>
          </a:ln>
        </p:spPr>
      </p:pic>
      <p:sp>
        <p:nvSpPr>
          <p:cNvPr id="147" name="Shape 147"/>
          <p:cNvSpPr txBox="1"/>
          <p:nvPr/>
        </p:nvSpPr>
        <p:spPr>
          <a:xfrm>
            <a:off x="304800" y="914400"/>
            <a:ext cx="3276600" cy="3170097"/>
          </a:xfrm>
          <a:prstGeom prst="rect">
            <a:avLst/>
          </a:prstGeom>
          <a:noFill/>
          <a:ln>
            <a:noFill/>
          </a:ln>
        </p:spPr>
        <p:txBody>
          <a:bodyPr lIns="91425" tIns="45700" rIns="91425" bIns="45700" anchor="t" anchorCtr="0">
            <a:noAutofit/>
          </a:bodyPr>
          <a:lstStyle/>
          <a:p>
            <a:pPr marL="457200" marR="0" lvl="0" indent="-457200" algn="l" rtl="0">
              <a:lnSpc>
                <a:spcPct val="100000"/>
              </a:lnSpc>
              <a:spcBef>
                <a:spcPts val="0"/>
              </a:spcBef>
              <a:spcAft>
                <a:spcPts val="0"/>
              </a:spcAft>
              <a:buClr>
                <a:schemeClr val="dk1"/>
              </a:buClr>
              <a:buSzPct val="25000"/>
              <a:buFont typeface="Calibri"/>
              <a:buNone/>
            </a:pPr>
            <a:r>
              <a:rPr lang="en-US" sz="2000" b="1" i="0" u="none" strike="noStrike" cap="none">
                <a:solidFill>
                  <a:schemeClr val="dk1"/>
                </a:solidFill>
                <a:latin typeface="Calibri"/>
                <a:ea typeface="Calibri"/>
                <a:cs typeface="Calibri"/>
                <a:sym typeface="Calibri"/>
              </a:rPr>
              <a:t>PROJECTS WITHIN:</a:t>
            </a:r>
          </a:p>
          <a:p>
            <a:pPr marL="457200" marR="0" lvl="0" indent="-457200" algn="l" rtl="0">
              <a:lnSpc>
                <a:spcPct val="100000"/>
              </a:lnSpc>
              <a:spcBef>
                <a:spcPts val="0"/>
              </a:spcBef>
              <a:spcAft>
                <a:spcPts val="0"/>
              </a:spcAft>
              <a:buClr>
                <a:srgbClr val="000000"/>
              </a:buClr>
              <a:buFont typeface="Arial"/>
              <a:buNone/>
            </a:pPr>
            <a:endParaRPr sz="2000" b="1" i="0" u="none" strike="noStrike" cap="none">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ct val="100000"/>
              <a:buFont typeface="Arial"/>
              <a:buAutoNum type="arabicParenR"/>
            </a:pPr>
            <a:r>
              <a:rPr lang="en-US" sz="2000" b="0" i="0" u="none" strike="noStrike" cap="none">
                <a:solidFill>
                  <a:schemeClr val="dk1"/>
                </a:solidFill>
                <a:latin typeface="Calibri"/>
                <a:ea typeface="Calibri"/>
                <a:cs typeface="Calibri"/>
                <a:sym typeface="Calibri"/>
              </a:rPr>
              <a:t>Cores</a:t>
            </a:r>
          </a:p>
          <a:p>
            <a:pPr marL="457200" marR="0" lvl="0" indent="-457200" algn="l" rtl="0">
              <a:lnSpc>
                <a:spcPct val="100000"/>
              </a:lnSpc>
              <a:spcBef>
                <a:spcPts val="0"/>
              </a:spcBef>
              <a:spcAft>
                <a:spcPts val="0"/>
              </a:spcAft>
              <a:buClr>
                <a:srgbClr val="000000"/>
              </a:buClr>
              <a:buFont typeface="Arial"/>
              <a:buNone/>
            </a:pPr>
            <a:endParaRPr sz="2000" b="0" i="0" u="none" strike="noStrike" cap="none">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ct val="100000"/>
              <a:buFont typeface="Arial"/>
              <a:buAutoNum type="arabicParenR"/>
            </a:pPr>
            <a:r>
              <a:rPr lang="en-US" sz="2000" b="0" i="0" u="none" strike="noStrike" cap="none">
                <a:solidFill>
                  <a:schemeClr val="dk1"/>
                </a:solidFill>
                <a:latin typeface="Calibri"/>
                <a:ea typeface="Calibri"/>
                <a:cs typeface="Calibri"/>
                <a:sym typeface="Calibri"/>
              </a:rPr>
              <a:t>Corridors</a:t>
            </a:r>
          </a:p>
          <a:p>
            <a:pPr marL="457200" marR="0" lvl="0" indent="-457200" algn="l" rtl="0">
              <a:lnSpc>
                <a:spcPct val="100000"/>
              </a:lnSpc>
              <a:spcBef>
                <a:spcPts val="0"/>
              </a:spcBef>
              <a:spcAft>
                <a:spcPts val="0"/>
              </a:spcAft>
              <a:buClr>
                <a:srgbClr val="000000"/>
              </a:buClr>
              <a:buFont typeface="Arial"/>
              <a:buNone/>
            </a:pPr>
            <a:endParaRPr sz="2000" b="0" i="0" u="none" strike="noStrike" cap="none">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ct val="100000"/>
              <a:buFont typeface="Arial"/>
              <a:buAutoNum type="arabicParenR"/>
            </a:pPr>
            <a:r>
              <a:rPr lang="en-US" sz="2000" b="0" i="0" u="none" strike="noStrike" cap="none">
                <a:solidFill>
                  <a:schemeClr val="dk1"/>
                </a:solidFill>
                <a:latin typeface="Calibri"/>
                <a:ea typeface="Calibri"/>
                <a:cs typeface="Calibri"/>
                <a:sym typeface="Calibri"/>
              </a:rPr>
              <a:t>Areas outside cores, connected to Hackmatack through hydrology</a:t>
            </a:r>
          </a:p>
        </p:txBody>
      </p:sp>
      <p:sp>
        <p:nvSpPr>
          <p:cNvPr id="148" name="Shape 148"/>
          <p:cNvSpPr txBox="1"/>
          <p:nvPr/>
        </p:nvSpPr>
        <p:spPr>
          <a:xfrm>
            <a:off x="0" y="6488667"/>
            <a:ext cx="3429000" cy="36933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hlink"/>
              </a:buClr>
              <a:buSzPct val="25000"/>
              <a:buFont typeface="Calibri"/>
              <a:buNone/>
            </a:pPr>
            <a:r>
              <a:rPr lang="en-US" sz="1800" b="0" i="0" u="sng" strike="noStrike" cap="none" dirty="0">
                <a:solidFill>
                  <a:schemeClr val="hlink"/>
                </a:solidFill>
                <a:latin typeface="Calibri"/>
                <a:ea typeface="Calibri"/>
                <a:cs typeface="Calibri"/>
                <a:sym typeface="Calibri"/>
                <a:hlinkClick r:id="rId4"/>
              </a:rPr>
              <a:t>Interactive Map</a:t>
            </a:r>
            <a:endParaRPr lang="en-US" sz="1800" b="0" i="0" u="sng" strike="noStrike" cap="none" dirty="0">
              <a:solidFill>
                <a:schemeClr val="hlink"/>
              </a:solidFill>
              <a:latin typeface="Calibri"/>
              <a:ea typeface="Calibri"/>
              <a:cs typeface="Calibri"/>
              <a:sym typeface="Calibri"/>
              <a:hlinkClick r:id="rId5"/>
            </a:endParaRPr>
          </a:p>
        </p:txBody>
      </p:sp>
    </p:spTree>
  </p:cSld>
  <p:clrMapOvr>
    <a:masterClrMapping/>
  </p:clrMapOvr>
  <p:transition spd="slow">
    <p:fade/>
  </p:transition>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29C32BB91B462499DD9944C5ED2126A" ma:contentTypeVersion="13" ma:contentTypeDescription="Create a new document." ma:contentTypeScope="" ma:versionID="3f198f0f05cbee3b9b736eef690688bb">
  <xsd:schema xmlns:xsd="http://www.w3.org/2001/XMLSchema" xmlns:xs="http://www.w3.org/2001/XMLSchema" xmlns:p="http://schemas.microsoft.com/office/2006/metadata/properties" xmlns:ns2="c4c1803e-72e1-46d0-b49d-3b8c0805f497" xmlns:ns3="eb295ee0-c29b-4514-b391-13c1c60c1b38" targetNamespace="http://schemas.microsoft.com/office/2006/metadata/properties" ma:root="true" ma:fieldsID="381371231b27bd6d603523d143b898e4" ns2:_="" ns3:_="">
    <xsd:import namespace="c4c1803e-72e1-46d0-b49d-3b8c0805f497"/>
    <xsd:import namespace="eb295ee0-c29b-4514-b391-13c1c60c1b3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c1803e-72e1-46d0-b49d-3b8c0805f4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295ee0-c29b-4514-b391-13c1c60c1b3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662CBA8-37CC-4B65-96B3-33A1E9DB6C1E}">
  <ds:schemaRefs>
    <ds:schemaRef ds:uri="http://schemas.microsoft.com/sharepoint/v3/contenttype/forms"/>
  </ds:schemaRefs>
</ds:datastoreItem>
</file>

<file path=customXml/itemProps2.xml><?xml version="1.0" encoding="utf-8"?>
<ds:datastoreItem xmlns:ds="http://schemas.openxmlformats.org/officeDocument/2006/customXml" ds:itemID="{B76EBAF0-6E32-4773-972E-B0C1B3B46C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c1803e-72e1-46d0-b49d-3b8c0805f497"/>
    <ds:schemaRef ds:uri="eb295ee0-c29b-4514-b391-13c1c60c1b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CF3199D-37F0-4F89-91F0-6CC9BA97F1FE}">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389</TotalTime>
  <Words>1490</Words>
  <Application>Microsoft Office PowerPoint</Application>
  <PresentationFormat>On-screen Show (4:3)</PresentationFormat>
  <Paragraphs>282</Paragraphs>
  <Slides>57</Slides>
  <Notes>47</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NIPPERSINK CREEK CORRIDOR</vt:lpstr>
      <vt:lpstr>WEXLER &amp; SANTOS  55 acres in Nippersink Creek Corridor  Contains woodland, 0.25 miles of Nippersink Creek and 0.2 miles of Nippersink Creek headwaters. Borders the west side of Winding Creek. Witness tree on site.</vt:lpstr>
      <vt:lpstr>BUFFALO HEAD CORE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Tamarack Boundary 2014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Friends of Hackmatack &amp; PARTNERS! Monarch Work  2015-16</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Nancy Williamson</dc:creator>
  <cp:lastModifiedBy>Craig Shillinglaw</cp:lastModifiedBy>
  <cp:revision>36</cp:revision>
  <dcterms:modified xsi:type="dcterms:W3CDTF">2021-07-07T16:04:46Z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0x010100C29C32BB91B462499DD9944C5ED2126A</vt:lpwstr>
  </property>
</Properties>
</file>